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9.xml" ContentType="application/vnd.openxmlformats-officedocument.presentationml.notesSlide+xml"/>
  <Override PartName="/ppt/embeddings/oleObject10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2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333" r:id="rId3"/>
    <p:sldId id="342" r:id="rId4"/>
    <p:sldId id="344" r:id="rId5"/>
    <p:sldId id="348" r:id="rId6"/>
    <p:sldId id="287" r:id="rId7"/>
    <p:sldId id="297" r:id="rId8"/>
    <p:sldId id="273" r:id="rId9"/>
    <p:sldId id="275" r:id="rId10"/>
    <p:sldId id="267" r:id="rId11"/>
    <p:sldId id="270" r:id="rId12"/>
    <p:sldId id="274" r:id="rId13"/>
    <p:sldId id="336" r:id="rId14"/>
    <p:sldId id="311" r:id="rId15"/>
    <p:sldId id="302" r:id="rId16"/>
    <p:sldId id="349" r:id="rId17"/>
    <p:sldId id="298" r:id="rId18"/>
    <p:sldId id="299" r:id="rId19"/>
    <p:sldId id="309" r:id="rId20"/>
    <p:sldId id="346" r:id="rId21"/>
    <p:sldId id="258" r:id="rId22"/>
    <p:sldId id="259" r:id="rId23"/>
    <p:sldId id="260" r:id="rId24"/>
    <p:sldId id="261" r:id="rId25"/>
    <p:sldId id="268" r:id="rId26"/>
    <p:sldId id="269" r:id="rId27"/>
    <p:sldId id="334" r:id="rId28"/>
    <p:sldId id="276" r:id="rId29"/>
    <p:sldId id="277" r:id="rId30"/>
    <p:sldId id="279" r:id="rId31"/>
    <p:sldId id="272" r:id="rId32"/>
    <p:sldId id="310" r:id="rId33"/>
    <p:sldId id="335" r:id="rId34"/>
    <p:sldId id="300" r:id="rId35"/>
    <p:sldId id="307" r:id="rId36"/>
    <p:sldId id="303" r:id="rId37"/>
    <p:sldId id="304" r:id="rId38"/>
    <p:sldId id="308" r:id="rId39"/>
    <p:sldId id="283" r:id="rId40"/>
    <p:sldId id="284" r:id="rId41"/>
    <p:sldId id="289" r:id="rId42"/>
    <p:sldId id="291" r:id="rId43"/>
    <p:sldId id="347" r:id="rId44"/>
    <p:sldId id="33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6DD35-CE14-8549-ADE9-9FED837EE55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4935B-AEF0-0541-8EDF-9F2A61CA1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simulations in Moisan et al. 2002 with less than 100 phytoplankton groups deviate from the results obtained with higher numbers of phytoplankton.</a:t>
            </a:r>
          </a:p>
          <a:p>
            <a:r>
              <a:rPr lang="en-US" dirty="0" err="1" smtClean="0"/>
              <a:t>Becking</a:t>
            </a:r>
            <a:r>
              <a:rPr lang="en-US" dirty="0" smtClean="0"/>
              <a:t>,</a:t>
            </a:r>
            <a:r>
              <a:rPr lang="en-US" baseline="0" dirty="0" smtClean="0"/>
              <a:t> Bass, 1934. </a:t>
            </a:r>
            <a:r>
              <a:rPr lang="en-US" i="1" baseline="0" dirty="0" err="1" smtClean="0"/>
              <a:t>Geobiologie</a:t>
            </a:r>
            <a:r>
              <a:rPr lang="en-US" i="1" baseline="0" dirty="0" smtClean="0"/>
              <a:t> of </a:t>
            </a:r>
            <a:r>
              <a:rPr lang="en-US" i="1" baseline="0" dirty="0" err="1" smtClean="0"/>
              <a:t>inleiding</a:t>
            </a:r>
            <a:r>
              <a:rPr lang="en-US" i="1" baseline="0" dirty="0" smtClean="0"/>
              <a:t> tot de </a:t>
            </a:r>
            <a:r>
              <a:rPr lang="en-US" i="1" baseline="0" dirty="0" err="1" smtClean="0"/>
              <a:t>milieukunde</a:t>
            </a:r>
            <a:r>
              <a:rPr lang="en-US" baseline="0" dirty="0" smtClean="0"/>
              <a:t>. The Hague, the Netherlands: W.P. Van </a:t>
            </a:r>
            <a:r>
              <a:rPr lang="en-US" baseline="0" dirty="0" err="1" smtClean="0"/>
              <a:t>Stockum</a:t>
            </a:r>
            <a:r>
              <a:rPr lang="en-US" baseline="0" dirty="0" smtClean="0"/>
              <a:t> &amp; Zoon (in Dutch).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A9201-6393-444A-9775-FB0BA87FB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09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N*N – N = 2*2 -2 = 2 linked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A9201-6393-444A-9775-FB0BA87FB7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34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A9201-6393-444A-9775-FB0BA87FB7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9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462040-665C-8F4D-8D0D-D128C8C25913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679450"/>
            <a:ext cx="4629150" cy="3471863"/>
          </a:xfrm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376738"/>
            <a:ext cx="5038725" cy="407511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34" tIns="45217" rIns="90434" bIns="45217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Binary trees are simple to archive</a:t>
            </a:r>
            <a:r>
              <a:rPr lang="en-US" baseline="0" dirty="0" smtClean="0"/>
              <a:t> and manipulate using standard </a:t>
            </a:r>
            <a:r>
              <a:rPr lang="en-US" baseline="0" dirty="0" err="1" smtClean="0"/>
              <a:t>fortran</a:t>
            </a:r>
            <a:r>
              <a:rPr lang="en-US" baseline="0" dirty="0" smtClean="0"/>
              <a:t> or c code.  But, they have serious overhead for those codes that require large number of computational levels.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A9201-6393-444A-9775-FB0BA87FB7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47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C7E808-EADE-434A-A6FC-ACE3374717F8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089FE5-BF93-E847-B598-321495570CC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N*N – N = 2*2 -2 = 2 linked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A9201-6393-444A-9775-FB0BA87FB7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3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530B9C-A88B-2548-AE82-04B81D8D439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right-hand-side term in satellite algorithms, box, simple 1D or complex 3D models are single or groups of equations.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E810D7-5EBF-8441-8BB0-9E90E4E1E503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 coupled ecosystem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models, these equations control the rate of change of a model’s components.  For instance, in the simple Nutrient-Phytoplankton-Zooplankton box model (time dependent only, no explicit spatial dependence), a single equation calculates the rate of loss of nutrients due to uptake by phytoplankton and the rate of gain from excretion, sloppy feeding and mortality processes of zooplankton.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4BCB62-6800-604F-AA39-5328C26D241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problem in simply trying to evolve any given equation in these coupled systems is that the individuals terms within any given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equation is coupled to another equation.  For instance, the loss within the nutrient pool due to phytoplankton uptake is also a gain within the phytoplankton pool. 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942507-0D88-794F-9F9F-223D598B562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8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8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5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1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DACE1-4EFF-A845-8F70-936D5601FDB7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E4CCB-207D-EA44-AE2E-C317B07FB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ohn.R.Moisan@nas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5147"/>
            <a:ext cx="7772400" cy="226485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Genetic </a:t>
            </a:r>
            <a:r>
              <a:rPr lang="en-US" b="1" dirty="0"/>
              <a:t>Programming for Ocean Microbial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Ecology and Biodiversity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79124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John R. Moisan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NASA/GSFC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Earth Science Division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Code 610.W</a:t>
            </a:r>
          </a:p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John.R.Moisan@nasa.gov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23 April, 2015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nas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0" y="4675116"/>
            <a:ext cx="2127362" cy="1828678"/>
          </a:xfrm>
          <a:prstGeom prst="rect">
            <a:avLst/>
          </a:prstGeom>
        </p:spPr>
      </p:pic>
      <p:pic>
        <p:nvPicPr>
          <p:cNvPr id="5" name="Picture 4" descr="GBMF_logo_PMS3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06" y="5242374"/>
            <a:ext cx="3057144" cy="11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0-24 at 11.53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8" y="4408433"/>
            <a:ext cx="1436764" cy="2015284"/>
          </a:xfrm>
          <a:prstGeom prst="rect">
            <a:avLst/>
          </a:prstGeom>
        </p:spPr>
      </p:pic>
      <p:pic>
        <p:nvPicPr>
          <p:cNvPr id="6" name="Picture 5" descr="Screen shot 2012-10-24 at 11.53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11" y="4324463"/>
            <a:ext cx="1952180" cy="2134688"/>
          </a:xfrm>
          <a:prstGeom prst="rect">
            <a:avLst/>
          </a:prstGeom>
        </p:spPr>
      </p:pic>
      <p:pic>
        <p:nvPicPr>
          <p:cNvPr id="7" name="Picture 6" descr="Screen shot 2012-10-24 at 11.52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86" y="4265190"/>
            <a:ext cx="1499435" cy="2158527"/>
          </a:xfrm>
          <a:prstGeom prst="rect">
            <a:avLst/>
          </a:prstGeom>
        </p:spPr>
      </p:pic>
      <p:pic>
        <p:nvPicPr>
          <p:cNvPr id="9" name="Picture 8" descr="Screen shot 2012-10-24 at 11.52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98" y="4261488"/>
            <a:ext cx="1082183" cy="1126563"/>
          </a:xfrm>
          <a:prstGeom prst="rect">
            <a:avLst/>
          </a:prstGeom>
        </p:spPr>
      </p:pic>
      <p:pic>
        <p:nvPicPr>
          <p:cNvPr id="10" name="Picture 9" descr="Screen shot 2012-10-24 at 11.52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35" y="421458"/>
            <a:ext cx="3005937" cy="29125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9940" y="46"/>
            <a:ext cx="382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Binary Tree Architecture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3920" y="3449238"/>
            <a:ext cx="8985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Examples of randomly generated initial tree/lisp structures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73600" y="901700"/>
            <a:ext cx="4377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Nodes are operators (+, -, /, *, </a:t>
            </a:r>
            <a:r>
              <a:rPr lang="en-US" b="1" dirty="0" err="1" smtClean="0"/>
              <a:t>boolean</a:t>
            </a:r>
            <a:r>
              <a:rPr lang="en-US" b="1" dirty="0" smtClean="0"/>
              <a:t>, </a:t>
            </a:r>
            <a:r>
              <a:rPr lang="en-US" b="1" dirty="0" err="1" smtClean="0"/>
              <a:t>etc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Terminals are variables or forcing </a:t>
            </a:r>
          </a:p>
          <a:p>
            <a:r>
              <a:rPr lang="en-US" b="1" dirty="0" smtClean="0"/>
              <a:t>parameters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29100" y="2819400"/>
            <a:ext cx="444500" cy="190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92500" y="1130300"/>
            <a:ext cx="1111250" cy="419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7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50548" y="1374725"/>
            <a:ext cx="876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LISP prefix representation: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(</a:t>
            </a:r>
            <a:r>
              <a:rPr lang="en-US" sz="3600" dirty="0">
                <a:solidFill>
                  <a:srgbClr val="000000"/>
                </a:solidFill>
              </a:rPr>
              <a:t>* </a:t>
            </a:r>
            <a:r>
              <a:rPr lang="en-US" sz="3600" dirty="0" err="1" smtClean="0">
                <a:solidFill>
                  <a:srgbClr val="000000"/>
                </a:solidFill>
              </a:rPr>
              <a:t>V</a:t>
            </a:r>
            <a:r>
              <a:rPr lang="en-US" sz="3600" baseline="-25000" dirty="0" err="1" smtClean="0">
                <a:solidFill>
                  <a:srgbClr val="000000"/>
                </a:solidFill>
              </a:rPr>
              <a:t>m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(* (/ 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dirty="0">
                <a:solidFill>
                  <a:srgbClr val="000000"/>
                </a:solidFill>
              </a:rPr>
              <a:t> (+ (K</a:t>
            </a:r>
            <a:r>
              <a:rPr lang="en-US" sz="3600" baseline="-25000" dirty="0">
                <a:solidFill>
                  <a:srgbClr val="000000"/>
                </a:solidFill>
              </a:rPr>
              <a:t>N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dirty="0">
                <a:solidFill>
                  <a:srgbClr val="000000"/>
                </a:solidFill>
              </a:rPr>
              <a:t>))) (/ I (+ (I</a:t>
            </a:r>
            <a:r>
              <a:rPr lang="en-US" sz="3600" baseline="-25000" dirty="0">
                <a:solidFill>
                  <a:srgbClr val="000000"/>
                </a:solidFill>
              </a:rPr>
              <a:t>K</a:t>
            </a:r>
            <a:r>
              <a:rPr lang="en-US" sz="3600" dirty="0">
                <a:solidFill>
                  <a:srgbClr val="000000"/>
                </a:solidFill>
              </a:rPr>
              <a:t> I))))</a:t>
            </a:r>
            <a:r>
              <a:rPr lang="en-US" sz="3600" dirty="0" smtClean="0">
                <a:solidFill>
                  <a:srgbClr val="000000"/>
                </a:solidFill>
              </a:rPr>
              <a:t>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7037358" y="5310317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I</a:t>
            </a:r>
            <a:endParaRPr lang="en-US" sz="2400"/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5051313" y="5296048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/>
              <a:t>N</a:t>
            </a:r>
            <a:endParaRPr lang="en-US" sz="2400" dirty="0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518203" y="6172200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K</a:t>
            </a:r>
            <a:r>
              <a:rPr lang="en-US" sz="2800" baseline="-25000"/>
              <a:t>N</a:t>
            </a:r>
            <a:endParaRPr lang="en-US" sz="2400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6432603" y="6172200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N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8615" name="AutoShape 7"/>
          <p:cNvCxnSpPr>
            <a:cxnSpLocks noChangeShapeType="1"/>
            <a:stCxn id="45078" idx="3"/>
            <a:endCxn id="45081" idx="0"/>
          </p:cNvCxnSpPr>
          <p:nvPr/>
        </p:nvCxnSpPr>
        <p:spPr bwMode="auto">
          <a:xfrm flipH="1">
            <a:off x="5789666" y="4105386"/>
            <a:ext cx="1023987" cy="314214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6" name="AutoShape 8"/>
          <p:cNvCxnSpPr>
            <a:cxnSpLocks noChangeShapeType="1"/>
            <a:stCxn id="45081" idx="3"/>
            <a:endCxn id="68612" idx="0"/>
          </p:cNvCxnSpPr>
          <p:nvPr/>
        </p:nvCxnSpPr>
        <p:spPr bwMode="auto">
          <a:xfrm flipH="1">
            <a:off x="5318013" y="5029200"/>
            <a:ext cx="471653" cy="266848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7" name="AutoShape 9"/>
          <p:cNvCxnSpPr>
            <a:cxnSpLocks noChangeShapeType="1"/>
            <a:stCxn id="45083" idx="0"/>
            <a:endCxn id="45081" idx="3"/>
          </p:cNvCxnSpPr>
          <p:nvPr/>
        </p:nvCxnSpPr>
        <p:spPr bwMode="auto">
          <a:xfrm flipH="1" flipV="1">
            <a:off x="5789666" y="5029200"/>
            <a:ext cx="457200" cy="257138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8" name="AutoShape 10"/>
          <p:cNvCxnSpPr>
            <a:cxnSpLocks noChangeShapeType="1"/>
            <a:stCxn id="45083" idx="3"/>
            <a:endCxn id="68613" idx="0"/>
          </p:cNvCxnSpPr>
          <p:nvPr/>
        </p:nvCxnSpPr>
        <p:spPr bwMode="auto">
          <a:xfrm flipH="1">
            <a:off x="5784903" y="5895938"/>
            <a:ext cx="461963" cy="276262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9" name="AutoShape 11"/>
          <p:cNvCxnSpPr>
            <a:cxnSpLocks noChangeShapeType="1"/>
            <a:stCxn id="45083" idx="3"/>
            <a:endCxn id="68614" idx="0"/>
          </p:cNvCxnSpPr>
          <p:nvPr/>
        </p:nvCxnSpPr>
        <p:spPr bwMode="auto">
          <a:xfrm>
            <a:off x="6246866" y="5895938"/>
            <a:ext cx="452437" cy="276262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0" name="AutoShape 12"/>
          <p:cNvCxnSpPr>
            <a:cxnSpLocks noChangeShapeType="1"/>
            <a:stCxn id="45080" idx="3"/>
            <a:endCxn id="68611" idx="0"/>
          </p:cNvCxnSpPr>
          <p:nvPr/>
        </p:nvCxnSpPr>
        <p:spPr bwMode="auto">
          <a:xfrm flipH="1">
            <a:off x="7304058" y="5105400"/>
            <a:ext cx="457283" cy="204917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1" name="AutoShape 13"/>
          <p:cNvCxnSpPr>
            <a:cxnSpLocks noChangeShapeType="1"/>
            <a:stCxn id="45080" idx="3"/>
            <a:endCxn id="45082" idx="0"/>
          </p:cNvCxnSpPr>
          <p:nvPr/>
        </p:nvCxnSpPr>
        <p:spPr bwMode="auto">
          <a:xfrm>
            <a:off x="7761341" y="5124450"/>
            <a:ext cx="466725" cy="1905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2" name="AutoShape 14"/>
          <p:cNvCxnSpPr>
            <a:cxnSpLocks noChangeShapeType="1"/>
            <a:stCxn id="45078" idx="3"/>
            <a:endCxn id="45080" idx="0"/>
          </p:cNvCxnSpPr>
          <p:nvPr/>
        </p:nvCxnSpPr>
        <p:spPr bwMode="auto">
          <a:xfrm>
            <a:off x="6813653" y="4105386"/>
            <a:ext cx="947688" cy="390414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575603" y="6172200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I</a:t>
            </a:r>
            <a:r>
              <a:rPr lang="en-US" sz="2800" baseline="-25000"/>
              <a:t>K</a:t>
            </a:r>
            <a:endParaRPr lang="en-US" sz="2400"/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8375835" y="6172200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I</a:t>
            </a:r>
            <a:endParaRPr lang="en-US" sz="2400"/>
          </a:p>
        </p:txBody>
      </p:sp>
      <p:cxnSp>
        <p:nvCxnSpPr>
          <p:cNvPr id="68625" name="AutoShape 17"/>
          <p:cNvCxnSpPr>
            <a:cxnSpLocks noChangeShapeType="1"/>
            <a:stCxn id="45082" idx="3"/>
            <a:endCxn id="68624" idx="0"/>
          </p:cNvCxnSpPr>
          <p:nvPr/>
        </p:nvCxnSpPr>
        <p:spPr bwMode="auto">
          <a:xfrm>
            <a:off x="8228066" y="5943600"/>
            <a:ext cx="414469" cy="2286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6" name="AutoShape 18"/>
          <p:cNvCxnSpPr>
            <a:cxnSpLocks noChangeShapeType="1"/>
            <a:stCxn id="45082" idx="3"/>
            <a:endCxn id="68623" idx="0"/>
          </p:cNvCxnSpPr>
          <p:nvPr/>
        </p:nvCxnSpPr>
        <p:spPr bwMode="auto">
          <a:xfrm flipH="1">
            <a:off x="7842303" y="5962650"/>
            <a:ext cx="385763" cy="1905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423203" y="3514910"/>
            <a:ext cx="533400" cy="5334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 err="1" smtClean="0"/>
              <a:t>V</a:t>
            </a:r>
            <a:r>
              <a:rPr lang="en-US" sz="2800" baseline="-25000" dirty="0" err="1" smtClean="0"/>
              <a:t>m</a:t>
            </a:r>
            <a:endParaRPr lang="en-US" sz="2400" dirty="0"/>
          </a:p>
        </p:txBody>
      </p:sp>
      <p:cxnSp>
        <p:nvCxnSpPr>
          <p:cNvPr id="68628" name="AutoShape 20"/>
          <p:cNvCxnSpPr>
            <a:cxnSpLocks noChangeShapeType="1"/>
            <a:stCxn id="45079" idx="3"/>
            <a:endCxn id="45078" idx="0"/>
          </p:cNvCxnSpPr>
          <p:nvPr/>
        </p:nvCxnSpPr>
        <p:spPr bwMode="auto">
          <a:xfrm flipH="1">
            <a:off x="6813653" y="3200400"/>
            <a:ext cx="423813" cy="295386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9" name="AutoShape 21"/>
          <p:cNvCxnSpPr>
            <a:cxnSpLocks noChangeShapeType="1"/>
            <a:endCxn id="68627" idx="0"/>
          </p:cNvCxnSpPr>
          <p:nvPr/>
        </p:nvCxnSpPr>
        <p:spPr bwMode="auto">
          <a:xfrm>
            <a:off x="7232703" y="3076760"/>
            <a:ext cx="457200" cy="4191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78" name="AutoShape 22"/>
          <p:cNvSpPr>
            <a:spLocks noChangeArrowheads="1"/>
          </p:cNvSpPr>
          <p:nvPr/>
        </p:nvSpPr>
        <p:spPr bwMode="auto">
          <a:xfrm>
            <a:off x="6399315" y="3495786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45079" name="AutoShape 23"/>
          <p:cNvSpPr>
            <a:spLocks noChangeArrowheads="1"/>
          </p:cNvSpPr>
          <p:nvPr/>
        </p:nvSpPr>
        <p:spPr bwMode="auto">
          <a:xfrm>
            <a:off x="6823128" y="25908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45080" name="AutoShape 24"/>
          <p:cNvSpPr>
            <a:spLocks noChangeArrowheads="1"/>
          </p:cNvSpPr>
          <p:nvPr/>
        </p:nvSpPr>
        <p:spPr bwMode="auto">
          <a:xfrm>
            <a:off x="7347003" y="44958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sp>
        <p:nvSpPr>
          <p:cNvPr id="45081" name="AutoShape 25"/>
          <p:cNvSpPr>
            <a:spLocks noChangeArrowheads="1"/>
          </p:cNvSpPr>
          <p:nvPr/>
        </p:nvSpPr>
        <p:spPr bwMode="auto">
          <a:xfrm>
            <a:off x="5375328" y="44196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sp>
        <p:nvSpPr>
          <p:cNvPr id="45082" name="AutoShape 26"/>
          <p:cNvSpPr>
            <a:spLocks noChangeArrowheads="1"/>
          </p:cNvSpPr>
          <p:nvPr/>
        </p:nvSpPr>
        <p:spPr bwMode="auto">
          <a:xfrm>
            <a:off x="7813728" y="53340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4000" dirty="0"/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5832528" y="5286338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609168" y="4452993"/>
            <a:ext cx="3609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/</a:t>
            </a:r>
            <a:endParaRPr lang="en-US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559714" y="4505510"/>
            <a:ext cx="3609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/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04175" y="51904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+</a:t>
            </a:r>
            <a:endParaRPr lang="en-US" sz="4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997534" y="527147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+</a:t>
            </a:r>
            <a:endParaRPr lang="en-US" sz="44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563052"/>
              </p:ext>
            </p:extLst>
          </p:nvPr>
        </p:nvGraphicFramePr>
        <p:xfrm>
          <a:off x="1570759" y="100207"/>
          <a:ext cx="5995154" cy="151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4" imgW="2819400" imgH="711200" progId="Equation.DSMT4">
                  <p:embed/>
                </p:oleObj>
              </mc:Choice>
              <mc:Fallback>
                <p:oleObj name="Equation" r:id="rId4" imgW="2819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0759" y="100207"/>
                        <a:ext cx="5995154" cy="1512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548" y="3334434"/>
            <a:ext cx="37044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Calculation of Tree </a:t>
            </a:r>
          </a:p>
          <a:p>
            <a:r>
              <a:rPr lang="en-US" sz="3600" dirty="0"/>
              <a:t>v</a:t>
            </a:r>
            <a:r>
              <a:rPr lang="en-US" sz="3600" dirty="0" smtClean="0"/>
              <a:t>alue moves from </a:t>
            </a:r>
          </a:p>
          <a:p>
            <a:r>
              <a:rPr lang="en-US" sz="3600" dirty="0" smtClean="0"/>
              <a:t>the bottom up.</a:t>
            </a:r>
            <a:endParaRPr lang="en-US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66440" y="3191854"/>
            <a:ext cx="14272" cy="348161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59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7467600" y="1295400"/>
            <a:ext cx="1295400" cy="914400"/>
          </a:xfrm>
          <a:prstGeom prst="ellipse">
            <a:avLst/>
          </a:prstGeom>
          <a:solidFill>
            <a:srgbClr val="E6E6E6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46083" name="Oval 3"/>
          <p:cNvSpPr>
            <a:spLocks noChangeArrowheads="1"/>
          </p:cNvSpPr>
          <p:nvPr/>
        </p:nvSpPr>
        <p:spPr bwMode="auto">
          <a:xfrm>
            <a:off x="3200400" y="2133600"/>
            <a:ext cx="1295400" cy="914400"/>
          </a:xfrm>
          <a:prstGeom prst="ellipse">
            <a:avLst/>
          </a:prstGeom>
          <a:solidFill>
            <a:srgbClr val="E6E6E6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+mn-ea"/>
              <a:cs typeface="+mn-cs"/>
            </a:endParaRPr>
          </a:p>
        </p:txBody>
      </p:sp>
      <p:cxnSp>
        <p:nvCxnSpPr>
          <p:cNvPr id="70660" name="AutoShape 4"/>
          <p:cNvCxnSpPr>
            <a:cxnSpLocks noChangeShapeType="1"/>
            <a:stCxn id="70675" idx="4"/>
            <a:endCxn id="70699" idx="6"/>
          </p:cNvCxnSpPr>
          <p:nvPr/>
        </p:nvCxnSpPr>
        <p:spPr bwMode="auto">
          <a:xfrm rot="5400000">
            <a:off x="3867150" y="2190750"/>
            <a:ext cx="4438650" cy="405765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65125" y="293688"/>
            <a:ext cx="2220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Cross </a:t>
            </a:r>
          </a:p>
          <a:p>
            <a:r>
              <a:rPr lang="en-US" sz="2800"/>
              <a:t>methodology</a:t>
            </a:r>
            <a:endParaRPr lang="en-US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4114800" y="14478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6</a:t>
            </a:r>
            <a:endParaRPr lang="en-US" sz="2400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2819400" y="22860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3</a:t>
            </a:r>
            <a:endParaRPr lang="en-US" sz="2400"/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3200400" y="3124200"/>
            <a:ext cx="533400" cy="533400"/>
          </a:xfrm>
          <a:prstGeom prst="ellipse">
            <a:avLst/>
          </a:prstGeom>
          <a:solidFill>
            <a:srgbClr val="66FF6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4</a:t>
            </a:r>
            <a:endParaRPr lang="en-US" sz="2400"/>
          </a:p>
        </p:txBody>
      </p: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3962400" y="3124200"/>
            <a:ext cx="533400" cy="533400"/>
          </a:xfrm>
          <a:prstGeom prst="ellipse">
            <a:avLst/>
          </a:prstGeom>
          <a:solidFill>
            <a:srgbClr val="66FF6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2</a:t>
            </a:r>
            <a:endParaRPr lang="en-US" sz="2400"/>
          </a:p>
        </p:txBody>
      </p:sp>
      <p:cxnSp>
        <p:nvCxnSpPr>
          <p:cNvPr id="70666" name="AutoShape 10"/>
          <p:cNvCxnSpPr>
            <a:cxnSpLocks noChangeShapeType="1"/>
            <a:stCxn id="46097" idx="3"/>
            <a:endCxn id="46096" idx="0"/>
          </p:cNvCxnSpPr>
          <p:nvPr/>
        </p:nvCxnSpPr>
        <p:spPr bwMode="auto">
          <a:xfrm flipH="1">
            <a:off x="3471863" y="1162050"/>
            <a:ext cx="447675" cy="1905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7" name="AutoShape 11"/>
          <p:cNvCxnSpPr>
            <a:cxnSpLocks noChangeShapeType="1"/>
            <a:stCxn id="46096" idx="3"/>
            <a:endCxn id="70663" idx="0"/>
          </p:cNvCxnSpPr>
          <p:nvPr/>
        </p:nvCxnSpPr>
        <p:spPr bwMode="auto">
          <a:xfrm flipH="1">
            <a:off x="3086100" y="2000250"/>
            <a:ext cx="385763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8" name="AutoShape 12"/>
          <p:cNvCxnSpPr>
            <a:cxnSpLocks noChangeShapeType="1"/>
            <a:stCxn id="46098" idx="0"/>
            <a:endCxn id="46096" idx="3"/>
          </p:cNvCxnSpPr>
          <p:nvPr/>
        </p:nvCxnSpPr>
        <p:spPr bwMode="auto">
          <a:xfrm rot="16200000" flipV="1">
            <a:off x="3543301" y="1909762"/>
            <a:ext cx="228600" cy="371475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9" name="AutoShape 13"/>
          <p:cNvCxnSpPr>
            <a:cxnSpLocks noChangeShapeType="1"/>
            <a:stCxn id="46098" idx="3"/>
            <a:endCxn id="70664" idx="0"/>
          </p:cNvCxnSpPr>
          <p:nvPr/>
        </p:nvCxnSpPr>
        <p:spPr bwMode="auto">
          <a:xfrm rot="5400000">
            <a:off x="3502819" y="2783681"/>
            <a:ext cx="304800" cy="376238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0" name="AutoShape 14"/>
          <p:cNvCxnSpPr>
            <a:cxnSpLocks noChangeShapeType="1"/>
            <a:stCxn id="46098" idx="3"/>
            <a:endCxn id="70665" idx="0"/>
          </p:cNvCxnSpPr>
          <p:nvPr/>
        </p:nvCxnSpPr>
        <p:spPr bwMode="auto">
          <a:xfrm rot="16200000" flipH="1">
            <a:off x="3883819" y="2778919"/>
            <a:ext cx="304800" cy="385762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1" name="AutoShape 15"/>
          <p:cNvCxnSpPr>
            <a:cxnSpLocks noChangeShapeType="1"/>
            <a:stCxn id="46097" idx="3"/>
            <a:endCxn id="70662" idx="0"/>
          </p:cNvCxnSpPr>
          <p:nvPr/>
        </p:nvCxnSpPr>
        <p:spPr bwMode="auto">
          <a:xfrm>
            <a:off x="3919538" y="1162050"/>
            <a:ext cx="461962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3057525" y="13716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+</a:t>
            </a:r>
            <a:endParaRPr lang="en-US" sz="2400"/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>
            <a:off x="3505200" y="5334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3429000" y="2209800"/>
            <a:ext cx="828675" cy="6096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/</a:t>
            </a:r>
            <a:endParaRPr lang="en-US" sz="2400"/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7848600" y="1447800"/>
            <a:ext cx="533400" cy="533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6</a:t>
            </a:r>
            <a:endParaRPr lang="en-US" sz="2400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6553200" y="22860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3</a:t>
            </a:r>
            <a:endParaRPr lang="en-US" sz="2400"/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7315200" y="22860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4</a:t>
            </a:r>
            <a:endParaRPr lang="en-US" sz="2400"/>
          </a:p>
        </p:txBody>
      </p:sp>
      <p:cxnSp>
        <p:nvCxnSpPr>
          <p:cNvPr id="70678" name="AutoShape 22"/>
          <p:cNvCxnSpPr>
            <a:cxnSpLocks noChangeShapeType="1"/>
            <a:stCxn id="46107" idx="3"/>
            <a:endCxn id="46106" idx="0"/>
          </p:cNvCxnSpPr>
          <p:nvPr/>
        </p:nvCxnSpPr>
        <p:spPr bwMode="auto">
          <a:xfrm flipH="1">
            <a:off x="7205663" y="1162050"/>
            <a:ext cx="447675" cy="1905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9" name="AutoShape 23"/>
          <p:cNvCxnSpPr>
            <a:cxnSpLocks noChangeShapeType="1"/>
            <a:stCxn id="46106" idx="3"/>
            <a:endCxn id="70676" idx="0"/>
          </p:cNvCxnSpPr>
          <p:nvPr/>
        </p:nvCxnSpPr>
        <p:spPr bwMode="auto">
          <a:xfrm flipH="1">
            <a:off x="6819900" y="2000250"/>
            <a:ext cx="385763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0" name="AutoShape 24"/>
          <p:cNvCxnSpPr>
            <a:cxnSpLocks noChangeShapeType="1"/>
            <a:stCxn id="70677" idx="0"/>
            <a:endCxn id="46106" idx="3"/>
          </p:cNvCxnSpPr>
          <p:nvPr/>
        </p:nvCxnSpPr>
        <p:spPr bwMode="auto">
          <a:xfrm flipH="1" flipV="1">
            <a:off x="7205663" y="2000250"/>
            <a:ext cx="376237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1" name="AutoShape 25"/>
          <p:cNvCxnSpPr>
            <a:cxnSpLocks noChangeShapeType="1"/>
            <a:stCxn id="46107" idx="3"/>
            <a:endCxn id="70675" idx="0"/>
          </p:cNvCxnSpPr>
          <p:nvPr/>
        </p:nvCxnSpPr>
        <p:spPr bwMode="auto">
          <a:xfrm>
            <a:off x="7653338" y="1162050"/>
            <a:ext cx="461962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06" name="AutoShape 26"/>
          <p:cNvSpPr>
            <a:spLocks noChangeArrowheads="1"/>
          </p:cNvSpPr>
          <p:nvPr/>
        </p:nvSpPr>
        <p:spPr bwMode="auto">
          <a:xfrm>
            <a:off x="6791325" y="13716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+</a:t>
            </a:r>
            <a:endParaRPr lang="en-US" sz="2400"/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7239000" y="5334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70684" name="Oval 28"/>
          <p:cNvSpPr>
            <a:spLocks noChangeArrowheads="1"/>
          </p:cNvSpPr>
          <p:nvPr/>
        </p:nvSpPr>
        <p:spPr bwMode="auto">
          <a:xfrm>
            <a:off x="4038600" y="53340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6</a:t>
            </a:r>
            <a:endParaRPr lang="en-US" sz="2400"/>
          </a:p>
        </p:txBody>
      </p:sp>
      <p:sp>
        <p:nvSpPr>
          <p:cNvPr id="70685" name="Oval 29"/>
          <p:cNvSpPr>
            <a:spLocks noChangeArrowheads="1"/>
          </p:cNvSpPr>
          <p:nvPr/>
        </p:nvSpPr>
        <p:spPr bwMode="auto">
          <a:xfrm>
            <a:off x="2743200" y="61722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3</a:t>
            </a:r>
            <a:endParaRPr lang="en-US" sz="2400"/>
          </a:p>
        </p:txBody>
      </p:sp>
      <p:cxnSp>
        <p:nvCxnSpPr>
          <p:cNvPr id="70686" name="AutoShape 30"/>
          <p:cNvCxnSpPr>
            <a:cxnSpLocks noChangeShapeType="1"/>
            <a:stCxn id="46115" idx="3"/>
            <a:endCxn id="46114" idx="0"/>
          </p:cNvCxnSpPr>
          <p:nvPr/>
        </p:nvCxnSpPr>
        <p:spPr bwMode="auto">
          <a:xfrm flipH="1">
            <a:off x="3395663" y="5048250"/>
            <a:ext cx="447675" cy="1905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7" name="AutoShape 31"/>
          <p:cNvCxnSpPr>
            <a:cxnSpLocks noChangeShapeType="1"/>
            <a:stCxn id="46114" idx="3"/>
            <a:endCxn id="70685" idx="0"/>
          </p:cNvCxnSpPr>
          <p:nvPr/>
        </p:nvCxnSpPr>
        <p:spPr bwMode="auto">
          <a:xfrm flipH="1">
            <a:off x="3009900" y="5886450"/>
            <a:ext cx="385763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8" name="AutoShape 32"/>
          <p:cNvCxnSpPr>
            <a:cxnSpLocks noChangeShapeType="1"/>
            <a:stCxn id="70699" idx="0"/>
            <a:endCxn id="46114" idx="3"/>
          </p:cNvCxnSpPr>
          <p:nvPr/>
        </p:nvCxnSpPr>
        <p:spPr bwMode="auto">
          <a:xfrm flipH="1" flipV="1">
            <a:off x="3395663" y="5886450"/>
            <a:ext cx="376237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9" name="AutoShape 33"/>
          <p:cNvCxnSpPr>
            <a:cxnSpLocks noChangeShapeType="1"/>
            <a:stCxn id="46115" idx="3"/>
            <a:endCxn id="70684" idx="0"/>
          </p:cNvCxnSpPr>
          <p:nvPr/>
        </p:nvCxnSpPr>
        <p:spPr bwMode="auto">
          <a:xfrm>
            <a:off x="3843338" y="5048250"/>
            <a:ext cx="461962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14" name="AutoShape 34"/>
          <p:cNvSpPr>
            <a:spLocks noChangeArrowheads="1"/>
          </p:cNvSpPr>
          <p:nvPr/>
        </p:nvSpPr>
        <p:spPr bwMode="auto">
          <a:xfrm>
            <a:off x="2981325" y="52578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+</a:t>
            </a:r>
            <a:endParaRPr lang="en-US" sz="2400"/>
          </a:p>
        </p:txBody>
      </p:sp>
      <p:sp>
        <p:nvSpPr>
          <p:cNvPr id="46115" name="AutoShape 35"/>
          <p:cNvSpPr>
            <a:spLocks noChangeArrowheads="1"/>
          </p:cNvSpPr>
          <p:nvPr/>
        </p:nvSpPr>
        <p:spPr bwMode="auto">
          <a:xfrm>
            <a:off x="3429000" y="44196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70692" name="Oval 36"/>
          <p:cNvSpPr>
            <a:spLocks noChangeArrowheads="1"/>
          </p:cNvSpPr>
          <p:nvPr/>
        </p:nvSpPr>
        <p:spPr bwMode="auto">
          <a:xfrm>
            <a:off x="6019800" y="61722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3</a:t>
            </a:r>
            <a:endParaRPr lang="en-US" sz="2400"/>
          </a:p>
        </p:txBody>
      </p:sp>
      <p:cxnSp>
        <p:nvCxnSpPr>
          <p:cNvPr id="70693" name="AutoShape 37"/>
          <p:cNvCxnSpPr>
            <a:cxnSpLocks noChangeShapeType="1"/>
            <a:stCxn id="46122" idx="3"/>
            <a:endCxn id="46121" idx="0"/>
          </p:cNvCxnSpPr>
          <p:nvPr/>
        </p:nvCxnSpPr>
        <p:spPr bwMode="auto">
          <a:xfrm flipH="1">
            <a:off x="6662738" y="4895850"/>
            <a:ext cx="771525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94" name="AutoShape 38"/>
          <p:cNvCxnSpPr>
            <a:cxnSpLocks noChangeShapeType="1"/>
            <a:stCxn id="46121" idx="3"/>
            <a:endCxn id="70692" idx="0"/>
          </p:cNvCxnSpPr>
          <p:nvPr/>
        </p:nvCxnSpPr>
        <p:spPr bwMode="auto">
          <a:xfrm flipH="1">
            <a:off x="6286500" y="5810250"/>
            <a:ext cx="376238" cy="3429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95" name="AutoShape 39"/>
          <p:cNvCxnSpPr>
            <a:cxnSpLocks noChangeShapeType="1"/>
            <a:stCxn id="70700" idx="0"/>
            <a:endCxn id="46121" idx="3"/>
          </p:cNvCxnSpPr>
          <p:nvPr/>
        </p:nvCxnSpPr>
        <p:spPr bwMode="auto">
          <a:xfrm flipH="1" flipV="1">
            <a:off x="6662738" y="5810250"/>
            <a:ext cx="309562" cy="3429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96" name="AutoShape 40"/>
          <p:cNvCxnSpPr>
            <a:cxnSpLocks noChangeShapeType="1"/>
            <a:stCxn id="46122" idx="3"/>
            <a:endCxn id="46129" idx="0"/>
          </p:cNvCxnSpPr>
          <p:nvPr/>
        </p:nvCxnSpPr>
        <p:spPr bwMode="auto">
          <a:xfrm>
            <a:off x="7434263" y="4895850"/>
            <a:ext cx="752475" cy="2667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21" name="AutoShape 41"/>
          <p:cNvSpPr>
            <a:spLocks noChangeArrowheads="1"/>
          </p:cNvSpPr>
          <p:nvPr/>
        </p:nvSpPr>
        <p:spPr bwMode="auto">
          <a:xfrm>
            <a:off x="6248400" y="51816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+</a:t>
            </a:r>
            <a:endParaRPr lang="en-US" sz="2400"/>
          </a:p>
        </p:txBody>
      </p:sp>
      <p:sp>
        <p:nvSpPr>
          <p:cNvPr id="46122" name="AutoShape 42"/>
          <p:cNvSpPr>
            <a:spLocks noChangeArrowheads="1"/>
          </p:cNvSpPr>
          <p:nvPr/>
        </p:nvSpPr>
        <p:spPr bwMode="auto">
          <a:xfrm>
            <a:off x="7019925" y="4267200"/>
            <a:ext cx="828675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*</a:t>
            </a:r>
            <a:endParaRPr lang="en-US" sz="2400"/>
          </a:p>
        </p:txBody>
      </p:sp>
      <p:sp>
        <p:nvSpPr>
          <p:cNvPr id="70699" name="Oval 43"/>
          <p:cNvSpPr>
            <a:spLocks noChangeArrowheads="1"/>
          </p:cNvSpPr>
          <p:nvPr/>
        </p:nvSpPr>
        <p:spPr bwMode="auto">
          <a:xfrm>
            <a:off x="3505200" y="6172200"/>
            <a:ext cx="533400" cy="533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6</a:t>
            </a:r>
            <a:endParaRPr lang="en-US" sz="2400"/>
          </a:p>
        </p:txBody>
      </p:sp>
      <p:sp>
        <p:nvSpPr>
          <p:cNvPr id="70700" name="Oval 44"/>
          <p:cNvSpPr>
            <a:spLocks noChangeArrowheads="1"/>
          </p:cNvSpPr>
          <p:nvPr/>
        </p:nvSpPr>
        <p:spPr bwMode="auto">
          <a:xfrm>
            <a:off x="6705600" y="6172200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4</a:t>
            </a:r>
            <a:endParaRPr lang="en-US" sz="2400"/>
          </a:p>
        </p:txBody>
      </p:sp>
      <p:sp>
        <p:nvSpPr>
          <p:cNvPr id="70701" name="Oval 45"/>
          <p:cNvSpPr>
            <a:spLocks noChangeArrowheads="1"/>
          </p:cNvSpPr>
          <p:nvPr/>
        </p:nvSpPr>
        <p:spPr bwMode="auto">
          <a:xfrm>
            <a:off x="7543800" y="6172200"/>
            <a:ext cx="533400" cy="533400"/>
          </a:xfrm>
          <a:prstGeom prst="ellipse">
            <a:avLst/>
          </a:prstGeom>
          <a:solidFill>
            <a:srgbClr val="66FF6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4</a:t>
            </a:r>
            <a:endParaRPr lang="en-US" sz="2400"/>
          </a:p>
        </p:txBody>
      </p:sp>
      <p:sp>
        <p:nvSpPr>
          <p:cNvPr id="70702" name="Oval 46"/>
          <p:cNvSpPr>
            <a:spLocks noChangeArrowheads="1"/>
          </p:cNvSpPr>
          <p:nvPr/>
        </p:nvSpPr>
        <p:spPr bwMode="auto">
          <a:xfrm>
            <a:off x="8305800" y="6172200"/>
            <a:ext cx="533400" cy="533400"/>
          </a:xfrm>
          <a:prstGeom prst="ellipse">
            <a:avLst/>
          </a:prstGeom>
          <a:solidFill>
            <a:srgbClr val="66FF6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/>
              <a:t>2</a:t>
            </a:r>
            <a:endParaRPr lang="en-US" sz="2400"/>
          </a:p>
        </p:txBody>
      </p:sp>
      <p:cxnSp>
        <p:nvCxnSpPr>
          <p:cNvPr id="70703" name="AutoShape 47"/>
          <p:cNvCxnSpPr>
            <a:cxnSpLocks noChangeShapeType="1"/>
            <a:stCxn id="46129" idx="3"/>
            <a:endCxn id="70701" idx="0"/>
          </p:cNvCxnSpPr>
          <p:nvPr/>
        </p:nvCxnSpPr>
        <p:spPr bwMode="auto">
          <a:xfrm flipH="1">
            <a:off x="7810500" y="5810250"/>
            <a:ext cx="376238" cy="3429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704" name="AutoShape 48"/>
          <p:cNvCxnSpPr>
            <a:cxnSpLocks noChangeShapeType="1"/>
            <a:stCxn id="46129" idx="3"/>
            <a:endCxn id="70702" idx="0"/>
          </p:cNvCxnSpPr>
          <p:nvPr/>
        </p:nvCxnSpPr>
        <p:spPr bwMode="auto">
          <a:xfrm>
            <a:off x="8186738" y="5810250"/>
            <a:ext cx="385762" cy="342900"/>
          </a:xfrm>
          <a:prstGeom prst="straightConnector1">
            <a:avLst/>
          </a:prstGeom>
          <a:noFill/>
          <a:ln w="762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29" name="AutoShape 49"/>
          <p:cNvSpPr>
            <a:spLocks noChangeArrowheads="1"/>
          </p:cNvSpPr>
          <p:nvPr/>
        </p:nvSpPr>
        <p:spPr bwMode="auto">
          <a:xfrm>
            <a:off x="7772400" y="5181600"/>
            <a:ext cx="828675" cy="609600"/>
          </a:xfrm>
          <a:prstGeom prst="triangle">
            <a:avLst>
              <a:gd name="adj" fmla="val 50000"/>
            </a:avLst>
          </a:prstGeom>
          <a:solidFill>
            <a:srgbClr val="66FF66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/>
              <a:t>/</a:t>
            </a:r>
            <a:endParaRPr lang="en-US" sz="2400"/>
          </a:p>
        </p:txBody>
      </p:sp>
      <p:sp>
        <p:nvSpPr>
          <p:cNvPr id="70706" name="Text Box 50"/>
          <p:cNvSpPr txBox="1">
            <a:spLocks noChangeArrowheads="1"/>
          </p:cNvSpPr>
          <p:nvPr/>
        </p:nvSpPr>
        <p:spPr bwMode="auto">
          <a:xfrm>
            <a:off x="2827338" y="0"/>
            <a:ext cx="553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Parent #1                                Parent #2</a:t>
            </a:r>
          </a:p>
        </p:txBody>
      </p:sp>
      <p:sp>
        <p:nvSpPr>
          <p:cNvPr id="70707" name="Text Box 51"/>
          <p:cNvSpPr txBox="1">
            <a:spLocks noChangeArrowheads="1"/>
          </p:cNvSpPr>
          <p:nvPr/>
        </p:nvSpPr>
        <p:spPr bwMode="auto">
          <a:xfrm>
            <a:off x="3048000" y="38100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Child #1                             Child #2</a:t>
            </a:r>
          </a:p>
        </p:txBody>
      </p:sp>
      <p:sp>
        <p:nvSpPr>
          <p:cNvPr id="70708" name="Text Box 52"/>
          <p:cNvSpPr txBox="1">
            <a:spLocks noChangeArrowheads="1"/>
          </p:cNvSpPr>
          <p:nvPr/>
        </p:nvSpPr>
        <p:spPr bwMode="auto">
          <a:xfrm>
            <a:off x="533400" y="1498600"/>
            <a:ext cx="19621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Before Cross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After Cross</a:t>
            </a:r>
          </a:p>
        </p:txBody>
      </p:sp>
      <p:cxnSp>
        <p:nvCxnSpPr>
          <p:cNvPr id="70709" name="AutoShape 53"/>
          <p:cNvCxnSpPr>
            <a:cxnSpLocks noChangeShapeType="1"/>
            <a:stCxn id="46098" idx="5"/>
            <a:endCxn id="46129" idx="1"/>
          </p:cNvCxnSpPr>
          <p:nvPr/>
        </p:nvCxnSpPr>
        <p:spPr bwMode="auto">
          <a:xfrm>
            <a:off x="4049713" y="2514600"/>
            <a:ext cx="3930650" cy="297180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710" name="Text Box 54"/>
          <p:cNvSpPr txBox="1">
            <a:spLocks noChangeArrowheads="1"/>
          </p:cNvSpPr>
          <p:nvPr/>
        </p:nvSpPr>
        <p:spPr bwMode="auto">
          <a:xfrm>
            <a:off x="5013325" y="822325"/>
            <a:ext cx="1176338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/>
              <a:t>Randomly</a:t>
            </a:r>
          </a:p>
          <a:p>
            <a:r>
              <a:rPr lang="en-US" sz="1600" b="1"/>
              <a:t>Chosen</a:t>
            </a:r>
          </a:p>
          <a:p>
            <a:r>
              <a:rPr lang="en-US" sz="1600" b="1"/>
              <a:t>Nodes or</a:t>
            </a:r>
          </a:p>
          <a:p>
            <a:r>
              <a:rPr lang="en-US" sz="1600" b="1"/>
              <a:t>Terminals</a:t>
            </a:r>
          </a:p>
        </p:txBody>
      </p:sp>
      <p:sp>
        <p:nvSpPr>
          <p:cNvPr id="70711" name="Line 55"/>
          <p:cNvSpPr>
            <a:spLocks noChangeShapeType="1"/>
          </p:cNvSpPr>
          <p:nvPr/>
        </p:nvSpPr>
        <p:spPr bwMode="auto">
          <a:xfrm flipH="1">
            <a:off x="4572000" y="19050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12" name="Line 56"/>
          <p:cNvSpPr>
            <a:spLocks noChangeShapeType="1"/>
          </p:cNvSpPr>
          <p:nvPr/>
        </p:nvSpPr>
        <p:spPr bwMode="auto">
          <a:xfrm>
            <a:off x="6172200" y="1905000"/>
            <a:ext cx="1752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13" name="Text Box 57"/>
          <p:cNvSpPr txBox="1">
            <a:spLocks noChangeArrowheads="1"/>
          </p:cNvSpPr>
          <p:nvPr/>
        </p:nvSpPr>
        <p:spPr bwMode="auto">
          <a:xfrm>
            <a:off x="4953000" y="3949700"/>
            <a:ext cx="1425575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/>
              <a:t>Related</a:t>
            </a:r>
          </a:p>
          <a:p>
            <a:r>
              <a:rPr lang="en-US" sz="1600" b="1"/>
              <a:t>Subtrees are</a:t>
            </a:r>
          </a:p>
          <a:p>
            <a:r>
              <a:rPr lang="en-US" sz="1600" b="1"/>
              <a:t>Swapped</a:t>
            </a:r>
          </a:p>
        </p:txBody>
      </p:sp>
    </p:spTree>
    <p:extLst>
      <p:ext uri="{BB962C8B-B14F-4D97-AF65-F5344CB8AC3E}">
        <p14:creationId xmlns:p14="http://schemas.microsoft.com/office/powerpoint/2010/main" val="412142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13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of Genetic Programming </a:t>
            </a:r>
            <a:br>
              <a:rPr lang="en-US" dirty="0" smtClean="0"/>
            </a:br>
            <a:r>
              <a:rPr lang="en-US" dirty="0" smtClean="0"/>
              <a:t>to Evolve </a:t>
            </a:r>
            <a:br>
              <a:rPr lang="en-US" dirty="0" smtClean="0"/>
            </a:br>
            <a:r>
              <a:rPr lang="en-US" dirty="0" smtClean="0"/>
              <a:t>Satellite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1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783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log-log data from the NOMAD data set</a:t>
            </a:r>
            <a:endParaRPr lang="en-US" sz="3200" b="1" dirty="0"/>
          </a:p>
        </p:txBody>
      </p:sp>
      <p:pic>
        <p:nvPicPr>
          <p:cNvPr id="4" name="Picture 3" descr="Screen Shot 2014-01-08 at 8.5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968499"/>
            <a:ext cx="4005145" cy="3840776"/>
          </a:xfrm>
          <a:prstGeom prst="rect">
            <a:avLst/>
          </a:prstGeom>
        </p:spPr>
      </p:pic>
      <p:pic>
        <p:nvPicPr>
          <p:cNvPr id="5" name="Picture 4" descr="Screen Shot 2014-01-08 at 8.5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949879"/>
            <a:ext cx="4140199" cy="3830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7251" y="1599167"/>
            <a:ext cx="224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OC4 fit to log-log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13145" y="1584313"/>
            <a:ext cx="465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 of OC4 to in situ </a:t>
            </a:r>
            <a:r>
              <a:rPr lang="en-US" dirty="0" err="1" smtClean="0"/>
              <a:t>chla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log-log scale)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6019800"/>
            <a:ext cx="465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denotes changes in the maximum ratios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6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OC4 Algorithm in Binary Form</a:t>
            </a:r>
            <a:br>
              <a:rPr lang="en-US" dirty="0" smtClean="0"/>
            </a:br>
            <a:r>
              <a:rPr lang="en-US" dirty="0" smtClean="0"/>
              <a:t>8-level binary tree</a:t>
            </a:r>
            <a:endParaRPr lang="en-US" dirty="0"/>
          </a:p>
        </p:txBody>
      </p:sp>
      <p:pic>
        <p:nvPicPr>
          <p:cNvPr id="4" name="Picture 3" descr="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238"/>
            <a:ext cx="9144000" cy="31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6 at 12.1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80604"/>
            <a:ext cx="7226300" cy="70473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6800" y="558800"/>
            <a:ext cx="5156200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6367" y="698859"/>
            <a:ext cx="594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 Error Field from 1</a:t>
            </a:r>
            <a:r>
              <a:rPr lang="en-US" sz="2800" baseline="30000" dirty="0" smtClean="0"/>
              <a:t>st</a:t>
            </a:r>
            <a:r>
              <a:rPr lang="en-US" sz="2800" dirty="0"/>
              <a:t> </a:t>
            </a:r>
            <a:r>
              <a:rPr lang="en-US" sz="2800" dirty="0" smtClean="0"/>
              <a:t>Population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07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PCODE_SeaWiFS_Algorithm_Populations_S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8" y="-1827864"/>
            <a:ext cx="8546027" cy="110595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9274" y="106834"/>
            <a:ext cx="634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Evolution of chlorophyll algorithm with GPCODE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43943" y="6338683"/>
            <a:ext cx="237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Generation  [no.]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9617" y="3601944"/>
            <a:ext cx="122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OC4 SSE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051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700"/>
            <a:ext cx="9144000" cy="1487219"/>
          </a:xfrm>
          <a:prstGeom prst="rect">
            <a:avLst/>
          </a:prstGeom>
        </p:spPr>
      </p:pic>
      <p:sp>
        <p:nvSpPr>
          <p:cNvPr id="5" name="Text Box 185"/>
          <p:cNvSpPr txBox="1">
            <a:spLocks noChangeArrowheads="1"/>
          </p:cNvSpPr>
          <p:nvPr/>
        </p:nvSpPr>
        <p:spPr bwMode="auto">
          <a:xfrm>
            <a:off x="37566600" y="17703800"/>
            <a:ext cx="6607175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01" tIns="45705" rIns="91401" bIns="45705">
            <a:spAutoFit/>
          </a:bodyPr>
          <a:lstStyle/>
          <a:p>
            <a:pPr algn="l">
              <a:defRPr/>
            </a:pPr>
            <a:r>
              <a:rPr lang="en-US" dirty="0">
                <a:cs typeface="+mn-cs"/>
              </a:rPr>
              <a:t>(1) Coastal regions have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high </a:t>
            </a:r>
            <a:r>
              <a:rPr lang="en-US" dirty="0" err="1">
                <a:cs typeface="+mn-cs"/>
              </a:rPr>
              <a:t>conc</a:t>
            </a:r>
            <a:r>
              <a:rPr lang="en-US" dirty="0">
                <a:cs typeface="+mn-cs"/>
              </a:rPr>
              <a:t> of CDOM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with relatively slow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</a:t>
            </a:r>
          </a:p>
          <a:p>
            <a:pPr algn="l">
              <a:defRPr/>
            </a:pPr>
            <a:endParaRPr lang="en-US" dirty="0">
              <a:cs typeface="+mn-cs"/>
            </a:endParaRPr>
          </a:p>
          <a:p>
            <a:pPr algn="l">
              <a:defRPr/>
            </a:pPr>
            <a:r>
              <a:rPr lang="en-US" dirty="0">
                <a:cs typeface="+mn-cs"/>
              </a:rPr>
              <a:t>(2) The N.E. Pacific 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Subpolar</a:t>
            </a:r>
            <a:r>
              <a:rPr lang="en-US" dirty="0">
                <a:cs typeface="+mn-cs"/>
              </a:rPr>
              <a:t> Gyre has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high CDOM conc.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with relatively rapid 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</a:t>
            </a:r>
          </a:p>
          <a:p>
            <a:pPr algn="l">
              <a:defRPr/>
            </a:pPr>
            <a:endParaRPr lang="en-US" dirty="0">
              <a:cs typeface="+mn-cs"/>
            </a:endParaRPr>
          </a:p>
          <a:p>
            <a:pPr algn="l">
              <a:defRPr/>
            </a:pPr>
            <a:r>
              <a:rPr lang="en-US" dirty="0">
                <a:cs typeface="+mn-cs"/>
              </a:rPr>
              <a:t>(3) Central subtropical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Gyres have low conc. of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CDOM and slow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GPCODE Algorithm in Binary Form</a:t>
            </a:r>
            <a:br>
              <a:rPr lang="en-US" dirty="0" smtClean="0"/>
            </a:br>
            <a:r>
              <a:rPr lang="en-US" dirty="0" smtClean="0"/>
              <a:t>8-level binary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0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3 at 8.5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83" y="1422510"/>
            <a:ext cx="4639417" cy="3623659"/>
          </a:xfrm>
          <a:prstGeom prst="rect">
            <a:avLst/>
          </a:prstGeom>
        </p:spPr>
      </p:pic>
      <p:pic>
        <p:nvPicPr>
          <p:cNvPr id="5" name="Picture 4" descr="Screen Shot 2015-02-23 at 8.5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9" y="1485402"/>
            <a:ext cx="4326118" cy="3815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2800" y="749300"/>
            <a:ext cx="54787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OC4               vs.              GPCODE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3492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Genetic Programming </a:t>
            </a:r>
            <a:r>
              <a:rPr lang="en-US" dirty="0" err="1" smtClean="0"/>
              <a:t>Achitecture</a:t>
            </a:r>
            <a:endParaRPr lang="en-US" dirty="0" smtClean="0"/>
          </a:p>
          <a:p>
            <a:r>
              <a:rPr lang="en-US" dirty="0" smtClean="0"/>
              <a:t>Evolving Satellite Algorithms</a:t>
            </a:r>
          </a:p>
          <a:p>
            <a:r>
              <a:rPr lang="en-US" dirty="0" smtClean="0"/>
              <a:t>Modeling Phytoplankton Traits</a:t>
            </a:r>
          </a:p>
          <a:p>
            <a:r>
              <a:rPr lang="en-US" dirty="0" smtClean="0"/>
              <a:t>GP Evolution of Ecosystem Models</a:t>
            </a:r>
          </a:p>
          <a:p>
            <a:r>
              <a:rPr lang="en-US" dirty="0" smtClean="0"/>
              <a:t>Twin Experiment Solutions</a:t>
            </a:r>
          </a:p>
          <a:p>
            <a:r>
              <a:rPr lang="en-US" dirty="0" smtClean="0"/>
              <a:t>Global Ocean CDOM/Mixed Layer Dynamics</a:t>
            </a:r>
          </a:p>
          <a:p>
            <a:r>
              <a:rPr lang="en-US" dirty="0" smtClean="0"/>
              <a:t>Future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3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5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of </a:t>
            </a:r>
            <a:r>
              <a:rPr lang="en-US" dirty="0" smtClean="0"/>
              <a:t>Genetic Programming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Evolve </a:t>
            </a:r>
            <a:r>
              <a:rPr lang="en-US" dirty="0" smtClean="0"/>
              <a:t>Ecosystem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9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0" y="914400"/>
            <a:ext cx="9144000" cy="5105400"/>
            <a:chOff x="0" y="77"/>
            <a:chExt cx="5760" cy="3715"/>
          </a:xfrm>
        </p:grpSpPr>
        <p:sp>
          <p:nvSpPr>
            <p:cNvPr id="20486" name="Text Box 2"/>
            <p:cNvSpPr txBox="1">
              <a:spLocks noChangeArrowheads="1"/>
            </p:cNvSpPr>
            <p:nvPr/>
          </p:nvSpPr>
          <p:spPr bwMode="auto">
            <a:xfrm>
              <a:off x="96" y="77"/>
              <a:ext cx="14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latin typeface="Times New Roman" charset="0"/>
                </a:rPr>
                <a:t>Box Models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20487" name="Rectangle 3"/>
            <p:cNvSpPr>
              <a:spLocks noChangeArrowheads="1"/>
            </p:cNvSpPr>
            <p:nvPr/>
          </p:nvSpPr>
          <p:spPr bwMode="auto">
            <a:xfrm>
              <a:off x="0" y="1959"/>
              <a:ext cx="57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tabLst>
                  <a:tab pos="4114800" algn="ctr"/>
                  <a:tab pos="8229600" algn="r"/>
                </a:tabLst>
              </a:pPr>
              <a:r>
                <a:rPr lang="en-US" sz="1200">
                  <a:solidFill>
                    <a:schemeClr val="bg2"/>
                  </a:solidFill>
                  <a:latin typeface="Times New Roman" charset="0"/>
                  <a:cs typeface="Times New Roman" charset="0"/>
                </a:rPr>
                <a:t>	</a:t>
              </a:r>
            </a:p>
            <a:p>
              <a:pPr>
                <a:tabLst>
                  <a:tab pos="4114800" algn="ctr"/>
                  <a:tab pos="8229600" algn="r"/>
                </a:tabLst>
              </a:pPr>
              <a:endParaRPr lang="en-US" sz="240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aphicFrame>
          <p:nvGraphicFramePr>
            <p:cNvPr id="20482" name="Object 2"/>
            <p:cNvGraphicFramePr>
              <a:graphicFrameLocks noChangeAspect="1"/>
            </p:cNvGraphicFramePr>
            <p:nvPr/>
          </p:nvGraphicFramePr>
          <p:xfrm>
            <a:off x="432" y="449"/>
            <a:ext cx="1192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" name="Equation" r:id="rId4" imgW="546260" imgH="393926" progId="Equation.DSMT4">
                    <p:embed/>
                  </p:oleObj>
                </mc:Choice>
                <mc:Fallback>
                  <p:oleObj name="Equation" r:id="rId4" imgW="546260" imgH="39392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449"/>
                          <a:ext cx="1192" cy="8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8" name="Text Box 5"/>
            <p:cNvSpPr txBox="1">
              <a:spLocks noChangeArrowheads="1"/>
            </p:cNvSpPr>
            <p:nvPr/>
          </p:nvSpPr>
          <p:spPr bwMode="auto">
            <a:xfrm>
              <a:off x="96" y="1267"/>
              <a:ext cx="4128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000000"/>
                  </a:solidFill>
                  <a:latin typeface="Times New Roman" charset="0"/>
                </a:rPr>
                <a:t>One Dimensional  (Vertical) Models</a:t>
              </a:r>
              <a:endParaRPr 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432" y="1649"/>
            <a:ext cx="4770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" name="Equation" r:id="rId6" imgW="2184796" imgH="394097" progId="Equation.DSMT4">
                    <p:embed/>
                  </p:oleObj>
                </mc:Choice>
                <mc:Fallback>
                  <p:oleObj name="Equation" r:id="rId6" imgW="2184796" imgH="3940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649"/>
                          <a:ext cx="4770" cy="8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9" name="Text Box 7"/>
            <p:cNvSpPr txBox="1">
              <a:spLocks noChangeArrowheads="1"/>
            </p:cNvSpPr>
            <p:nvPr/>
          </p:nvSpPr>
          <p:spPr bwMode="auto">
            <a:xfrm>
              <a:off x="144" y="2516"/>
              <a:ext cx="3084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000000"/>
                  </a:solidFill>
                  <a:latin typeface="Times New Roman" charset="0"/>
                </a:rPr>
                <a:t>Three Dimensional Models</a:t>
              </a:r>
              <a:endParaRPr 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graphicFrame>
          <p:nvGraphicFramePr>
            <p:cNvPr id="20484" name="Object 4"/>
            <p:cNvGraphicFramePr>
              <a:graphicFrameLocks noChangeAspect="1"/>
            </p:cNvGraphicFramePr>
            <p:nvPr/>
          </p:nvGraphicFramePr>
          <p:xfrm>
            <a:off x="432" y="2945"/>
            <a:ext cx="4798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4" name="Equation" r:id="rId8" imgW="2197496" imgH="394097" progId="Equation.DSMT4">
                    <p:embed/>
                  </p:oleObj>
                </mc:Choice>
                <mc:Fallback>
                  <p:oleObj name="Equation" r:id="rId8" imgW="2197496" imgH="3940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945"/>
                          <a:ext cx="4798" cy="8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8256" y="260874"/>
            <a:ext cx="37976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 u="sng" dirty="0" smtClean="0">
                <a:latin typeface="Times New Roman" charset="0"/>
              </a:rPr>
              <a:t>Satellite Algorithms:</a:t>
            </a:r>
            <a:endParaRPr lang="en-US" i="1" u="sng" dirty="0">
              <a:latin typeface="Times New Roman" charset="0"/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739425"/>
              </p:ext>
            </p:extLst>
          </p:nvPr>
        </p:nvGraphicFramePr>
        <p:xfrm>
          <a:off x="3963229" y="308599"/>
          <a:ext cx="4841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Equation" r:id="rId10" imgW="139700" imgH="165100" progId="Equation.DSMT4">
                  <p:embed/>
                </p:oleObj>
              </mc:Choice>
              <mc:Fallback>
                <p:oleObj name="Equation" r:id="rId10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229" y="308599"/>
                        <a:ext cx="484187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3731579" y="180541"/>
            <a:ext cx="925954" cy="838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77407" y="1592181"/>
            <a:ext cx="925954" cy="838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28973" y="3248817"/>
            <a:ext cx="925954" cy="838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02815" y="5037972"/>
            <a:ext cx="925954" cy="838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2209800" y="3352800"/>
            <a:ext cx="6477000" cy="838200"/>
          </a:xfrm>
          <a:prstGeom prst="rect">
            <a:avLst/>
          </a:prstGeom>
          <a:solidFill>
            <a:srgbClr val="FFEC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1" name="Group 9"/>
          <p:cNvGrpSpPr>
            <a:grpSpLocks/>
          </p:cNvGrpSpPr>
          <p:nvPr/>
        </p:nvGrpSpPr>
        <p:grpSpPr bwMode="auto">
          <a:xfrm>
            <a:off x="0" y="304800"/>
            <a:ext cx="9144000" cy="3835400"/>
            <a:chOff x="0" y="-367"/>
            <a:chExt cx="5760" cy="2791"/>
          </a:xfrm>
        </p:grpSpPr>
        <p:sp>
          <p:nvSpPr>
            <p:cNvPr id="24583" name="Text Box 2"/>
            <p:cNvSpPr txBox="1">
              <a:spLocks noChangeArrowheads="1"/>
            </p:cNvSpPr>
            <p:nvPr/>
          </p:nvSpPr>
          <p:spPr bwMode="auto">
            <a:xfrm>
              <a:off x="2160" y="-367"/>
              <a:ext cx="1578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charset="0"/>
                </a:rPr>
                <a:t>Box Models</a:t>
              </a:r>
              <a:endParaRPr lang="en-US" sz="36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4584" name="Rectangle 3"/>
            <p:cNvSpPr>
              <a:spLocks noChangeArrowheads="1"/>
            </p:cNvSpPr>
            <p:nvPr/>
          </p:nvSpPr>
          <p:spPr bwMode="auto">
            <a:xfrm>
              <a:off x="0" y="1959"/>
              <a:ext cx="57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tabLst>
                  <a:tab pos="4114800" algn="ctr"/>
                  <a:tab pos="8229600" algn="r"/>
                </a:tabLst>
              </a:pPr>
              <a:r>
                <a:rPr lang="en-US" sz="1200">
                  <a:solidFill>
                    <a:schemeClr val="bg2"/>
                  </a:solidFill>
                  <a:latin typeface="Times New Roman" charset="0"/>
                  <a:cs typeface="Times New Roman" charset="0"/>
                </a:rPr>
                <a:t>	</a:t>
              </a:r>
            </a:p>
            <a:p>
              <a:pPr>
                <a:tabLst>
                  <a:tab pos="4114800" algn="ctr"/>
                  <a:tab pos="8229600" algn="r"/>
                </a:tabLst>
              </a:pPr>
              <a:endParaRPr lang="en-US" sz="240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aphicFrame>
          <p:nvGraphicFramePr>
            <p:cNvPr id="24579" name="Object 3"/>
            <p:cNvGraphicFramePr>
              <a:graphicFrameLocks noChangeAspect="1"/>
            </p:cNvGraphicFramePr>
            <p:nvPr/>
          </p:nvGraphicFramePr>
          <p:xfrm>
            <a:off x="104" y="521"/>
            <a:ext cx="5571" cy="1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Equation" r:id="rId4" imgW="2552700" imgH="469900" progId="Equation.DSMT4">
                    <p:embed/>
                  </p:oleObj>
                </mc:Choice>
                <mc:Fallback>
                  <p:oleObj name="Equation" r:id="rId4" imgW="25527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" y="521"/>
                          <a:ext cx="5571" cy="10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33400" y="3363913"/>
          <a:ext cx="8096250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6" imgW="4635500" imgH="1841500" progId="Equation.DSMT4">
                  <p:embed/>
                </p:oleObj>
              </mc:Choice>
              <mc:Fallback>
                <p:oleObj name="Equation" r:id="rId6" imgW="4635500" imgH="184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363913"/>
                        <a:ext cx="8096250" cy="296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582" name="Straight Connector 11"/>
          <p:cNvCxnSpPr>
            <a:cxnSpLocks noChangeShapeType="1"/>
          </p:cNvCxnSpPr>
          <p:nvPr/>
        </p:nvCxnSpPr>
        <p:spPr bwMode="auto">
          <a:xfrm>
            <a:off x="685800" y="3124200"/>
            <a:ext cx="7467600" cy="1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4921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2057400" y="4419600"/>
            <a:ext cx="2209800" cy="838200"/>
          </a:xfrm>
          <a:prstGeom prst="rect">
            <a:avLst/>
          </a:prstGeom>
          <a:solidFill>
            <a:srgbClr val="FFEC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209800" y="3429000"/>
            <a:ext cx="2209800" cy="838200"/>
          </a:xfrm>
          <a:prstGeom prst="rect">
            <a:avLst/>
          </a:prstGeom>
          <a:solidFill>
            <a:srgbClr val="FFEC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026440"/>
              </p:ext>
            </p:extLst>
          </p:nvPr>
        </p:nvGraphicFramePr>
        <p:xfrm>
          <a:off x="540536" y="3352800"/>
          <a:ext cx="8096250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Equation" r:id="rId4" imgW="4635500" imgH="1841500" progId="Equation.DSMT4">
                  <p:embed/>
                </p:oleObj>
              </mc:Choice>
              <mc:Fallback>
                <p:oleObj name="Equation" r:id="rId4" imgW="4635500" imgH="184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36" y="3352800"/>
                        <a:ext cx="8096250" cy="296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30" name="Group 9"/>
          <p:cNvGrpSpPr>
            <a:grpSpLocks/>
          </p:cNvGrpSpPr>
          <p:nvPr/>
        </p:nvGrpSpPr>
        <p:grpSpPr bwMode="auto">
          <a:xfrm>
            <a:off x="0" y="239330"/>
            <a:ext cx="9144000" cy="3835400"/>
            <a:chOff x="0" y="-367"/>
            <a:chExt cx="5760" cy="2791"/>
          </a:xfrm>
        </p:grpSpPr>
        <p:sp>
          <p:nvSpPr>
            <p:cNvPr id="26632" name="Text Box 2"/>
            <p:cNvSpPr txBox="1">
              <a:spLocks noChangeArrowheads="1"/>
            </p:cNvSpPr>
            <p:nvPr/>
          </p:nvSpPr>
          <p:spPr bwMode="auto">
            <a:xfrm>
              <a:off x="2160" y="-367"/>
              <a:ext cx="1578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 b="1" dirty="0">
                  <a:solidFill>
                    <a:srgbClr val="000000"/>
                  </a:solidFill>
                  <a:latin typeface="Times New Roman" charset="0"/>
                </a:rPr>
                <a:t>Box Models</a:t>
              </a:r>
              <a:endParaRPr lang="en-US" sz="36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6633" name="Rectangle 3"/>
            <p:cNvSpPr>
              <a:spLocks noChangeArrowheads="1"/>
            </p:cNvSpPr>
            <p:nvPr/>
          </p:nvSpPr>
          <p:spPr bwMode="auto">
            <a:xfrm>
              <a:off x="0" y="1959"/>
              <a:ext cx="57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tabLst>
                  <a:tab pos="4114800" algn="ctr"/>
                  <a:tab pos="8229600" algn="r"/>
                </a:tabLst>
              </a:pPr>
              <a:r>
                <a:rPr lang="en-US" sz="1200" dirty="0">
                  <a:solidFill>
                    <a:schemeClr val="bg2"/>
                  </a:solidFill>
                  <a:latin typeface="Times New Roman" charset="0"/>
                  <a:cs typeface="Times New Roman" charset="0"/>
                </a:rPr>
                <a:t>	</a:t>
              </a:r>
            </a:p>
            <a:p>
              <a:pPr>
                <a:tabLst>
                  <a:tab pos="4114800" algn="ctr"/>
                  <a:tab pos="8229600" algn="r"/>
                </a:tabLst>
              </a:pPr>
              <a:endParaRPr lang="en-US" sz="2400" dirty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04" y="521"/>
            <a:ext cx="5571" cy="1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9" name="Equation" r:id="rId6" imgW="2552700" imgH="469900" progId="Equation.DSMT4">
                    <p:embed/>
                  </p:oleObj>
                </mc:Choice>
                <mc:Fallback>
                  <p:oleObj name="Equation" r:id="rId6" imgW="25527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" y="521"/>
                          <a:ext cx="5571" cy="10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6631" name="Straight Connector 8"/>
          <p:cNvCxnSpPr>
            <a:cxnSpLocks noChangeShapeType="1"/>
          </p:cNvCxnSpPr>
          <p:nvPr/>
        </p:nvCxnSpPr>
        <p:spPr bwMode="auto">
          <a:xfrm>
            <a:off x="685800" y="3124200"/>
            <a:ext cx="7467600" cy="1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0939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486740"/>
              </p:ext>
            </p:extLst>
          </p:nvPr>
        </p:nvGraphicFramePr>
        <p:xfrm>
          <a:off x="77788" y="862013"/>
          <a:ext cx="8937625" cy="282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4" imgW="3962400" imgH="1371600" progId="Equation.DSMT4">
                  <p:embed/>
                </p:oleObj>
              </mc:Choice>
              <mc:Fallback>
                <p:oleObj name="Equation" r:id="rId4" imgW="3962400" imgH="137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862013"/>
                        <a:ext cx="8937625" cy="282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914400" y="4092575"/>
            <a:ext cx="1524000" cy="493713"/>
          </a:xfrm>
          <a:prstGeom prst="flowChartProcess">
            <a:avLst/>
          </a:prstGeom>
          <a:solidFill>
            <a:srgbClr val="33CC33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Nitrate (</a:t>
            </a:r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N</a:t>
            </a:r>
            <a:r>
              <a:rPr lang="en-US" sz="2400" b="1">
                <a:latin typeface="Times New Roman" charset="0"/>
              </a:rPr>
              <a:t>)</a:t>
            </a:r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914400" y="5151438"/>
            <a:ext cx="1524000" cy="495300"/>
          </a:xfrm>
          <a:prstGeom prst="flowChartProcess">
            <a:avLst/>
          </a:prstGeom>
          <a:solidFill>
            <a:srgbClr val="33CC33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Phyto (</a:t>
            </a:r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P</a:t>
            </a:r>
            <a:r>
              <a:rPr lang="en-US" sz="2400" b="1">
                <a:latin typeface="Times New Roman" charset="0"/>
              </a:rPr>
              <a:t>)</a:t>
            </a: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>
            <a:off x="914400" y="6211888"/>
            <a:ext cx="1524000" cy="493712"/>
          </a:xfrm>
          <a:prstGeom prst="flowChartProcess">
            <a:avLst/>
          </a:prstGeom>
          <a:solidFill>
            <a:srgbClr val="33CC33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Times New Roman" charset="0"/>
              </a:rPr>
              <a:t>Zoo (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sz="2400" b="1" dirty="0">
                <a:latin typeface="Times New Roman" charset="0"/>
              </a:rPr>
              <a:t>)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1676400" y="4586288"/>
            <a:ext cx="0" cy="5651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1600200" y="5646738"/>
            <a:ext cx="0" cy="5651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>
            <a:off x="2438400" y="6423025"/>
            <a:ext cx="609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 flipV="1">
            <a:off x="2971800" y="4267200"/>
            <a:ext cx="0" cy="21891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 flipH="1" flipV="1">
            <a:off x="2438400" y="4267200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Rectangle 12"/>
          <p:cNvSpPr>
            <a:spLocks noChangeArrowheads="1"/>
          </p:cNvSpPr>
          <p:nvPr/>
        </p:nvSpPr>
        <p:spPr bwMode="auto">
          <a:xfrm>
            <a:off x="7519987" y="3898900"/>
            <a:ext cx="603250" cy="5921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Z</a:t>
            </a:r>
          </a:p>
        </p:txBody>
      </p:sp>
      <p:sp>
        <p:nvSpPr>
          <p:cNvPr id="80908" name="Rectangle 13"/>
          <p:cNvSpPr>
            <a:spLocks noChangeArrowheads="1"/>
          </p:cNvSpPr>
          <p:nvPr/>
        </p:nvSpPr>
        <p:spPr bwMode="auto">
          <a:xfrm>
            <a:off x="6829425" y="3898900"/>
            <a:ext cx="660400" cy="5921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P</a:t>
            </a:r>
          </a:p>
        </p:txBody>
      </p:sp>
      <p:sp>
        <p:nvSpPr>
          <p:cNvPr id="80909" name="Rectangle 14"/>
          <p:cNvSpPr>
            <a:spLocks noChangeArrowheads="1"/>
          </p:cNvSpPr>
          <p:nvPr/>
        </p:nvSpPr>
        <p:spPr bwMode="auto">
          <a:xfrm>
            <a:off x="6167438" y="3898900"/>
            <a:ext cx="661987" cy="5921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N</a:t>
            </a:r>
          </a:p>
        </p:txBody>
      </p:sp>
      <p:sp>
        <p:nvSpPr>
          <p:cNvPr id="80910" name="Rectangle 15"/>
          <p:cNvSpPr>
            <a:spLocks noChangeArrowheads="1"/>
          </p:cNvSpPr>
          <p:nvPr/>
        </p:nvSpPr>
        <p:spPr bwMode="auto">
          <a:xfrm>
            <a:off x="5410200" y="3898900"/>
            <a:ext cx="757238" cy="5921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latin typeface="Bookman Old Style" charset="0"/>
            </a:endParaRPr>
          </a:p>
        </p:txBody>
      </p:sp>
      <p:sp>
        <p:nvSpPr>
          <p:cNvPr id="80911" name="Rectangle 16"/>
          <p:cNvSpPr>
            <a:spLocks noChangeArrowheads="1"/>
          </p:cNvSpPr>
          <p:nvPr/>
        </p:nvSpPr>
        <p:spPr bwMode="auto">
          <a:xfrm>
            <a:off x="5410200" y="5676900"/>
            <a:ext cx="757238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Z</a:t>
            </a:r>
          </a:p>
        </p:txBody>
      </p:sp>
      <p:sp>
        <p:nvSpPr>
          <p:cNvPr id="80912" name="Rectangle 17"/>
          <p:cNvSpPr>
            <a:spLocks noChangeArrowheads="1"/>
          </p:cNvSpPr>
          <p:nvPr/>
        </p:nvSpPr>
        <p:spPr bwMode="auto">
          <a:xfrm>
            <a:off x="5410200" y="5084763"/>
            <a:ext cx="757238" cy="592137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P</a:t>
            </a:r>
          </a:p>
        </p:txBody>
      </p:sp>
      <p:sp>
        <p:nvSpPr>
          <p:cNvPr id="80913" name="Rectangle 18"/>
          <p:cNvSpPr>
            <a:spLocks noChangeArrowheads="1"/>
          </p:cNvSpPr>
          <p:nvPr/>
        </p:nvSpPr>
        <p:spPr bwMode="auto">
          <a:xfrm>
            <a:off x="5410200" y="4491038"/>
            <a:ext cx="757238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Bookman Old Style" charset="0"/>
              </a:rPr>
              <a:t>N</a:t>
            </a:r>
          </a:p>
        </p:txBody>
      </p:sp>
      <p:sp>
        <p:nvSpPr>
          <p:cNvPr id="80914" name="Rectangle 19"/>
          <p:cNvSpPr>
            <a:spLocks noChangeArrowheads="1"/>
          </p:cNvSpPr>
          <p:nvPr/>
        </p:nvSpPr>
        <p:spPr bwMode="auto">
          <a:xfrm>
            <a:off x="7489825" y="5676900"/>
            <a:ext cx="663575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15" name="Rectangle 20"/>
          <p:cNvSpPr>
            <a:spLocks noChangeArrowheads="1"/>
          </p:cNvSpPr>
          <p:nvPr/>
        </p:nvSpPr>
        <p:spPr bwMode="auto">
          <a:xfrm>
            <a:off x="6829425" y="5676900"/>
            <a:ext cx="660400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16" name="Rectangle 21"/>
          <p:cNvSpPr>
            <a:spLocks noChangeArrowheads="1"/>
          </p:cNvSpPr>
          <p:nvPr/>
        </p:nvSpPr>
        <p:spPr bwMode="auto">
          <a:xfrm>
            <a:off x="6167438" y="5676900"/>
            <a:ext cx="661987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3600" b="1" dirty="0">
                <a:solidFill>
                  <a:srgbClr val="0066FF"/>
                </a:solidFill>
                <a:latin typeface="Bookman Old Style" charset="0"/>
              </a:rPr>
              <a:t>X</a:t>
            </a:r>
          </a:p>
        </p:txBody>
      </p:sp>
      <p:sp>
        <p:nvSpPr>
          <p:cNvPr id="80917" name="Rectangle 22"/>
          <p:cNvSpPr>
            <a:spLocks noChangeArrowheads="1"/>
          </p:cNvSpPr>
          <p:nvPr/>
        </p:nvSpPr>
        <p:spPr bwMode="auto">
          <a:xfrm>
            <a:off x="7489825" y="5084763"/>
            <a:ext cx="663575" cy="592137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 dirty="0" smtClean="0">
              <a:solidFill>
                <a:srgbClr val="0066FF"/>
              </a:solidFill>
              <a:latin typeface="Bookman Old Style" charset="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 dirty="0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18" name="Rectangle 23"/>
          <p:cNvSpPr>
            <a:spLocks noChangeArrowheads="1"/>
          </p:cNvSpPr>
          <p:nvPr/>
        </p:nvSpPr>
        <p:spPr bwMode="auto">
          <a:xfrm>
            <a:off x="6829425" y="5084763"/>
            <a:ext cx="660400" cy="592137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19" name="Rectangle 24"/>
          <p:cNvSpPr>
            <a:spLocks noChangeArrowheads="1"/>
          </p:cNvSpPr>
          <p:nvPr/>
        </p:nvSpPr>
        <p:spPr bwMode="auto">
          <a:xfrm>
            <a:off x="6167438" y="5084763"/>
            <a:ext cx="661987" cy="592137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20" name="Rectangle 25"/>
          <p:cNvSpPr>
            <a:spLocks noChangeArrowheads="1"/>
          </p:cNvSpPr>
          <p:nvPr/>
        </p:nvSpPr>
        <p:spPr bwMode="auto">
          <a:xfrm>
            <a:off x="7489825" y="4491038"/>
            <a:ext cx="663575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3600" b="1" dirty="0">
                <a:solidFill>
                  <a:srgbClr val="0066FF"/>
                </a:solidFill>
                <a:latin typeface="Bookman Old Style" charset="0"/>
              </a:rPr>
              <a:t>X</a:t>
            </a:r>
          </a:p>
        </p:txBody>
      </p:sp>
      <p:sp>
        <p:nvSpPr>
          <p:cNvPr id="80921" name="Rectangle 26"/>
          <p:cNvSpPr>
            <a:spLocks noChangeArrowheads="1"/>
          </p:cNvSpPr>
          <p:nvPr/>
        </p:nvSpPr>
        <p:spPr bwMode="auto">
          <a:xfrm>
            <a:off x="6829425" y="4491038"/>
            <a:ext cx="660400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66FF"/>
                </a:solidFill>
                <a:latin typeface="Bookman Old Style" charset="0"/>
              </a:rPr>
              <a:t>X</a:t>
            </a:r>
          </a:p>
        </p:txBody>
      </p:sp>
      <p:sp>
        <p:nvSpPr>
          <p:cNvPr id="80922" name="Rectangle 27"/>
          <p:cNvSpPr>
            <a:spLocks noChangeArrowheads="1"/>
          </p:cNvSpPr>
          <p:nvPr/>
        </p:nvSpPr>
        <p:spPr bwMode="auto">
          <a:xfrm>
            <a:off x="6167438" y="4491038"/>
            <a:ext cx="661987" cy="593725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3600" b="1">
              <a:solidFill>
                <a:srgbClr val="0066FF"/>
              </a:solidFill>
              <a:latin typeface="Bookman Old Style" charset="0"/>
            </a:endParaRPr>
          </a:p>
        </p:txBody>
      </p:sp>
      <p:sp>
        <p:nvSpPr>
          <p:cNvPr id="80923" name="Line 28"/>
          <p:cNvSpPr>
            <a:spLocks noChangeShapeType="1"/>
          </p:cNvSpPr>
          <p:nvPr/>
        </p:nvSpPr>
        <p:spPr bwMode="auto">
          <a:xfrm>
            <a:off x="5410200" y="3898900"/>
            <a:ext cx="2743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4" name="Line 29"/>
          <p:cNvSpPr>
            <a:spLocks noChangeShapeType="1"/>
          </p:cNvSpPr>
          <p:nvPr/>
        </p:nvSpPr>
        <p:spPr bwMode="auto">
          <a:xfrm>
            <a:off x="5410200" y="567690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5" name="Line 30"/>
          <p:cNvSpPr>
            <a:spLocks noChangeShapeType="1"/>
          </p:cNvSpPr>
          <p:nvPr/>
        </p:nvSpPr>
        <p:spPr bwMode="auto">
          <a:xfrm>
            <a:off x="5410200" y="6270625"/>
            <a:ext cx="2743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6" name="Line 31"/>
          <p:cNvSpPr>
            <a:spLocks noChangeShapeType="1"/>
          </p:cNvSpPr>
          <p:nvPr/>
        </p:nvSpPr>
        <p:spPr bwMode="auto">
          <a:xfrm>
            <a:off x="5410200" y="3898900"/>
            <a:ext cx="0" cy="23717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7" name="Line 32"/>
          <p:cNvSpPr>
            <a:spLocks noChangeShapeType="1"/>
          </p:cNvSpPr>
          <p:nvPr/>
        </p:nvSpPr>
        <p:spPr bwMode="auto">
          <a:xfrm>
            <a:off x="7504096" y="3898900"/>
            <a:ext cx="0" cy="2371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8" name="Line 33"/>
          <p:cNvSpPr>
            <a:spLocks noChangeShapeType="1"/>
          </p:cNvSpPr>
          <p:nvPr/>
        </p:nvSpPr>
        <p:spPr bwMode="auto">
          <a:xfrm>
            <a:off x="8153400" y="3898900"/>
            <a:ext cx="0" cy="23717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9" name="Line 34"/>
          <p:cNvSpPr>
            <a:spLocks noChangeShapeType="1"/>
          </p:cNvSpPr>
          <p:nvPr/>
        </p:nvSpPr>
        <p:spPr bwMode="auto">
          <a:xfrm>
            <a:off x="6167438" y="3898900"/>
            <a:ext cx="0" cy="2371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0" name="Line 35"/>
          <p:cNvSpPr>
            <a:spLocks noChangeShapeType="1"/>
          </p:cNvSpPr>
          <p:nvPr/>
        </p:nvSpPr>
        <p:spPr bwMode="auto">
          <a:xfrm>
            <a:off x="5410200" y="4491038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1" name="Line 36"/>
          <p:cNvSpPr>
            <a:spLocks noChangeShapeType="1"/>
          </p:cNvSpPr>
          <p:nvPr/>
        </p:nvSpPr>
        <p:spPr bwMode="auto">
          <a:xfrm>
            <a:off x="5410200" y="5084763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2" name="Line 37"/>
          <p:cNvSpPr>
            <a:spLocks noChangeShapeType="1"/>
          </p:cNvSpPr>
          <p:nvPr/>
        </p:nvSpPr>
        <p:spPr bwMode="auto">
          <a:xfrm>
            <a:off x="6829425" y="3898900"/>
            <a:ext cx="0" cy="2371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3" name="Rectangle 38"/>
          <p:cNvSpPr>
            <a:spLocks noChangeArrowheads="1"/>
          </p:cNvSpPr>
          <p:nvPr/>
        </p:nvSpPr>
        <p:spPr bwMode="auto">
          <a:xfrm>
            <a:off x="838200" y="1831975"/>
            <a:ext cx="2133600" cy="8477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934" name="Rectangle 39"/>
          <p:cNvSpPr>
            <a:spLocks noChangeArrowheads="1"/>
          </p:cNvSpPr>
          <p:nvPr/>
        </p:nvSpPr>
        <p:spPr bwMode="auto">
          <a:xfrm>
            <a:off x="838200" y="2820988"/>
            <a:ext cx="2286000" cy="777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35" name="Rectangle 40"/>
          <p:cNvSpPr>
            <a:spLocks noChangeArrowheads="1"/>
          </p:cNvSpPr>
          <p:nvPr/>
        </p:nvSpPr>
        <p:spPr bwMode="auto">
          <a:xfrm>
            <a:off x="4191000" y="914400"/>
            <a:ext cx="2286000" cy="847725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36" name="Rectangle 41"/>
          <p:cNvSpPr>
            <a:spLocks noChangeArrowheads="1"/>
          </p:cNvSpPr>
          <p:nvPr/>
        </p:nvSpPr>
        <p:spPr bwMode="auto">
          <a:xfrm>
            <a:off x="3276600" y="914400"/>
            <a:ext cx="838200" cy="847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37" name="Rectangle 42"/>
          <p:cNvSpPr>
            <a:spLocks noChangeArrowheads="1"/>
          </p:cNvSpPr>
          <p:nvPr/>
        </p:nvSpPr>
        <p:spPr bwMode="auto">
          <a:xfrm>
            <a:off x="3200400" y="2820988"/>
            <a:ext cx="914400" cy="777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80938" name="Rectangle 43"/>
          <p:cNvSpPr>
            <a:spLocks noChangeArrowheads="1"/>
          </p:cNvSpPr>
          <p:nvPr/>
        </p:nvSpPr>
        <p:spPr bwMode="auto">
          <a:xfrm>
            <a:off x="838200" y="914400"/>
            <a:ext cx="2362200" cy="8477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80939" name="Rectangle 44"/>
          <p:cNvSpPr>
            <a:spLocks noChangeArrowheads="1"/>
          </p:cNvSpPr>
          <p:nvPr/>
        </p:nvSpPr>
        <p:spPr bwMode="auto">
          <a:xfrm>
            <a:off x="6553200" y="914400"/>
            <a:ext cx="2514600" cy="847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80940" name="Rectangle 45"/>
          <p:cNvSpPr>
            <a:spLocks noChangeArrowheads="1"/>
          </p:cNvSpPr>
          <p:nvPr/>
        </p:nvSpPr>
        <p:spPr bwMode="auto">
          <a:xfrm>
            <a:off x="3048000" y="1831975"/>
            <a:ext cx="2438400" cy="847725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80941" name="Line 46"/>
          <p:cNvSpPr>
            <a:spLocks noChangeShapeType="1"/>
          </p:cNvSpPr>
          <p:nvPr/>
        </p:nvSpPr>
        <p:spPr bwMode="auto">
          <a:xfrm flipH="1">
            <a:off x="381000" y="6423025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2" name="Line 47"/>
          <p:cNvSpPr>
            <a:spLocks noChangeShapeType="1"/>
          </p:cNvSpPr>
          <p:nvPr/>
        </p:nvSpPr>
        <p:spPr bwMode="auto">
          <a:xfrm flipV="1">
            <a:off x="457200" y="4233863"/>
            <a:ext cx="0" cy="2189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3" name="Line 48"/>
          <p:cNvSpPr>
            <a:spLocks noChangeShapeType="1"/>
          </p:cNvSpPr>
          <p:nvPr/>
        </p:nvSpPr>
        <p:spPr bwMode="auto">
          <a:xfrm flipV="1">
            <a:off x="457200" y="4267200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4" name="Line 49"/>
          <p:cNvSpPr>
            <a:spLocks noChangeShapeType="1"/>
          </p:cNvSpPr>
          <p:nvPr/>
        </p:nvSpPr>
        <p:spPr bwMode="auto">
          <a:xfrm>
            <a:off x="2027127" y="3598862"/>
            <a:ext cx="5562600" cy="1112043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8" name="AutoShape 54"/>
          <p:cNvSpPr>
            <a:spLocks noChangeArrowheads="1"/>
          </p:cNvSpPr>
          <p:nvPr/>
        </p:nvSpPr>
        <p:spPr bwMode="auto">
          <a:xfrm>
            <a:off x="914400" y="4122738"/>
            <a:ext cx="1524000" cy="493712"/>
          </a:xfrm>
          <a:prstGeom prst="flowChartProcess">
            <a:avLst/>
          </a:prstGeom>
          <a:solidFill>
            <a:srgbClr val="33CC33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Times New Roman" charset="0"/>
              </a:rPr>
              <a:t>Nitrate (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400" b="1" dirty="0">
                <a:latin typeface="Times New Roman" charset="0"/>
              </a:rPr>
              <a:t>)</a:t>
            </a:r>
          </a:p>
        </p:txBody>
      </p:sp>
      <p:sp>
        <p:nvSpPr>
          <p:cNvPr id="80949" name="AutoShape 55"/>
          <p:cNvSpPr>
            <a:spLocks noChangeArrowheads="1"/>
          </p:cNvSpPr>
          <p:nvPr/>
        </p:nvSpPr>
        <p:spPr bwMode="auto">
          <a:xfrm>
            <a:off x="914400" y="5181600"/>
            <a:ext cx="1524000" cy="495300"/>
          </a:xfrm>
          <a:prstGeom prst="flowChartProcess">
            <a:avLst/>
          </a:prstGeom>
          <a:solidFill>
            <a:srgbClr val="33CC33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latin typeface="Times New Roman" charset="0"/>
              </a:rPr>
              <a:t>Phyto</a:t>
            </a:r>
            <a:r>
              <a:rPr lang="en-US" sz="2400" b="1" dirty="0">
                <a:latin typeface="Times New Roman" charset="0"/>
              </a:rPr>
              <a:t> (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dirty="0">
                <a:latin typeface="Times New Roman" charset="0"/>
              </a:rPr>
              <a:t>)</a:t>
            </a:r>
          </a:p>
        </p:txBody>
      </p:sp>
      <p:sp>
        <p:nvSpPr>
          <p:cNvPr id="80950" name="Text Box 57"/>
          <p:cNvSpPr txBox="1">
            <a:spLocks noChangeArrowheads="1"/>
          </p:cNvSpPr>
          <p:nvPr/>
        </p:nvSpPr>
        <p:spPr bwMode="auto">
          <a:xfrm rot="16200000">
            <a:off x="4242546" y="4688891"/>
            <a:ext cx="170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Times New Roman" charset="0"/>
              </a:rPr>
              <a:t>Source</a:t>
            </a:r>
            <a:endParaRPr lang="en-US" sz="32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317" y="370992"/>
            <a:ext cx="882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Ecosystem/Food Web Models can be represented as a matrix of terms/equations</a:t>
            </a:r>
            <a:endParaRPr lang="en-US" sz="2000" b="1" dirty="0"/>
          </a:p>
        </p:txBody>
      </p:sp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6535569" y="3233474"/>
            <a:ext cx="10136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Times New Roman" charset="0"/>
              </a:rPr>
              <a:t>Sink</a:t>
            </a:r>
            <a:endParaRPr lang="en-US" sz="32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" name="Line 49"/>
          <p:cNvSpPr>
            <a:spLocks noChangeShapeType="1"/>
          </p:cNvSpPr>
          <p:nvPr/>
        </p:nvSpPr>
        <p:spPr bwMode="auto">
          <a:xfrm>
            <a:off x="1981200" y="2679700"/>
            <a:ext cx="4997210" cy="2057582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6200854" y="5108631"/>
            <a:ext cx="534953" cy="520903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b="1" dirty="0">
                <a:solidFill>
                  <a:srgbClr val="0066FF"/>
                </a:solidFill>
                <a:latin typeface="Bookman Old Style" charset="0"/>
              </a:rPr>
              <a:t>X</a:t>
            </a:r>
          </a:p>
        </p:txBody>
      </p:sp>
      <p:sp>
        <p:nvSpPr>
          <p:cNvPr id="80946" name="Line 51"/>
          <p:cNvSpPr>
            <a:spLocks noChangeShapeType="1"/>
          </p:cNvSpPr>
          <p:nvPr/>
        </p:nvSpPr>
        <p:spPr bwMode="auto">
          <a:xfrm>
            <a:off x="3733800" y="1762125"/>
            <a:ext cx="2667000" cy="4029075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7" name="Line 52"/>
          <p:cNvSpPr>
            <a:spLocks noChangeShapeType="1"/>
          </p:cNvSpPr>
          <p:nvPr/>
        </p:nvSpPr>
        <p:spPr bwMode="auto">
          <a:xfrm>
            <a:off x="5334000" y="1762125"/>
            <a:ext cx="1066800" cy="3460750"/>
          </a:xfrm>
          <a:prstGeom prst="line">
            <a:avLst/>
          </a:prstGeom>
          <a:noFill/>
          <a:ln w="57150" cmpd="sng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47184"/>
            <a:ext cx="7772400" cy="780937"/>
          </a:xfrm>
        </p:spPr>
        <p:txBody>
          <a:bodyPr/>
          <a:lstStyle/>
          <a:p>
            <a:r>
              <a:rPr lang="en-US" dirty="0" err="1" smtClean="0"/>
              <a:t>Lotka-Volterra</a:t>
            </a:r>
            <a:r>
              <a:rPr lang="en-US" dirty="0" smtClean="0"/>
              <a:t> System    N=2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908768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6724" y="2692308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8695" y="4475848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03556" y="911597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04480" y="2693245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93752" y="4476785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21312" y="910642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22236" y="2694182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11508" y="4477722"/>
            <a:ext cx="2518533" cy="1782585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73350" y="115761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895609" y="285189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089292" y="3188534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09978" y="3189471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8" idx="4"/>
            <a:endCxn id="49" idx="0"/>
          </p:cNvCxnSpPr>
          <p:nvPr/>
        </p:nvCxnSpPr>
        <p:spPr>
          <a:xfrm>
            <a:off x="7017935" y="3084907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8" idx="4"/>
            <a:endCxn id="50" idx="0"/>
          </p:cNvCxnSpPr>
          <p:nvPr/>
        </p:nvCxnSpPr>
        <p:spPr>
          <a:xfrm flipH="1">
            <a:off x="6832304" y="3084907"/>
            <a:ext cx="185631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090339" y="3190548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490092" y="460438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064745" y="494102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58" idx="4"/>
            <a:endCxn id="59" idx="0"/>
          </p:cNvCxnSpPr>
          <p:nvPr/>
        </p:nvCxnSpPr>
        <p:spPr>
          <a:xfrm>
            <a:off x="1612418" y="4837393"/>
            <a:ext cx="57465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4"/>
          </p:cNvCxnSpPr>
          <p:nvPr/>
        </p:nvCxnSpPr>
        <p:spPr>
          <a:xfrm flipH="1">
            <a:off x="1147409" y="4837393"/>
            <a:ext cx="465009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2394931" y="530507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647346" y="5293308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9" idx="4"/>
            <a:endCxn id="64" idx="0"/>
          </p:cNvCxnSpPr>
          <p:nvPr/>
        </p:nvCxnSpPr>
        <p:spPr>
          <a:xfrm>
            <a:off x="2187071" y="5174031"/>
            <a:ext cx="330186" cy="13103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9" idx="4"/>
            <a:endCxn id="65" idx="0"/>
          </p:cNvCxnSpPr>
          <p:nvPr/>
        </p:nvCxnSpPr>
        <p:spPr>
          <a:xfrm flipH="1">
            <a:off x="1769672" y="5174031"/>
            <a:ext cx="417399" cy="11927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560018" y="560984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210335" y="561501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4" idx="4"/>
            <a:endCxn id="69" idx="0"/>
          </p:cNvCxnSpPr>
          <p:nvPr/>
        </p:nvCxnSpPr>
        <p:spPr>
          <a:xfrm>
            <a:off x="2517257" y="5538081"/>
            <a:ext cx="165087" cy="7176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4" idx="4"/>
            <a:endCxn id="70" idx="0"/>
          </p:cNvCxnSpPr>
          <p:nvPr/>
        </p:nvCxnSpPr>
        <p:spPr>
          <a:xfrm flipH="1">
            <a:off x="2332661" y="5538081"/>
            <a:ext cx="184596" cy="7693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880893" y="2825251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6671705" y="3108303"/>
            <a:ext cx="32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ω</a:t>
            </a:r>
            <a:endParaRPr lang="en-US" sz="1600" dirty="0"/>
          </a:p>
        </p:txBody>
      </p:sp>
      <p:sp>
        <p:nvSpPr>
          <p:cNvPr id="90" name="TextBox 89"/>
          <p:cNvSpPr txBox="1"/>
          <p:nvPr/>
        </p:nvSpPr>
        <p:spPr>
          <a:xfrm>
            <a:off x="7069708" y="312845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91" name="TextBox 90"/>
          <p:cNvSpPr txBox="1"/>
          <p:nvPr/>
        </p:nvSpPr>
        <p:spPr>
          <a:xfrm>
            <a:off x="1472741" y="45085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048897" y="4897993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379083" y="525357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556884" y="553807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Z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2175997" y="5524496"/>
            <a:ext cx="32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ω</a:t>
            </a:r>
            <a:endParaRPr lang="en-US" sz="1600" dirty="0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884767" y="1049867"/>
            <a:ext cx="2110387" cy="1481666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833967" y="1079510"/>
            <a:ext cx="2161187" cy="145202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433045" y="2831972"/>
            <a:ext cx="2110387" cy="1481666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3382245" y="2861615"/>
            <a:ext cx="2161187" cy="145202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5917828" y="4626776"/>
            <a:ext cx="2110387" cy="1481666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5867028" y="4656419"/>
            <a:ext cx="2161187" cy="145202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168891" y="1943135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58091" y="1917770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7658091" y="3667109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</a:t>
            </a:r>
            <a:endParaRPr lang="en-US" sz="4000" dirty="0"/>
          </a:p>
        </p:txBody>
      </p:sp>
      <p:sp>
        <p:nvSpPr>
          <p:cNvPr id="137" name="TextBox 136"/>
          <p:cNvSpPr txBox="1"/>
          <p:nvPr/>
        </p:nvSpPr>
        <p:spPr>
          <a:xfrm>
            <a:off x="2713565" y="3667109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3</a:t>
            </a:r>
            <a:endParaRPr lang="en-US" sz="4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2758117" y="5526401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</a:t>
            </a:r>
            <a:endParaRPr lang="en-US" sz="4000" dirty="0"/>
          </a:p>
        </p:txBody>
      </p:sp>
      <p:sp>
        <p:nvSpPr>
          <p:cNvPr id="140" name="TextBox 139"/>
          <p:cNvSpPr txBox="1"/>
          <p:nvPr/>
        </p:nvSpPr>
        <p:spPr>
          <a:xfrm>
            <a:off x="5168891" y="5477844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6</a:t>
            </a:r>
            <a:endParaRPr lang="en-US" sz="4000" dirty="0"/>
          </a:p>
        </p:txBody>
      </p:sp>
      <p:cxnSp>
        <p:nvCxnSpPr>
          <p:cNvPr id="142" name="Straight Arrow Connector 141"/>
          <p:cNvCxnSpPr/>
          <p:nvPr/>
        </p:nvCxnSpPr>
        <p:spPr>
          <a:xfrm flipV="1">
            <a:off x="3581400" y="1079510"/>
            <a:ext cx="0" cy="5028933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1025083" y="4313638"/>
            <a:ext cx="7003132" cy="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224367" y="6350000"/>
            <a:ext cx="88538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RHS = </a:t>
            </a:r>
            <a:r>
              <a:rPr lang="en-US" dirty="0" smtClean="0">
                <a:solidFill>
                  <a:srgbClr val="0000FF"/>
                </a:solidFill>
              </a:rPr>
              <a:t>Sum of Source Terms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Sum of Sink Terms;  </a:t>
            </a:r>
            <a:r>
              <a:rPr lang="en-US" dirty="0" smtClean="0"/>
              <a:t>Total Possible Equations = (N)</a:t>
            </a:r>
            <a:r>
              <a:rPr lang="en-US" baseline="30000" dirty="0" smtClean="0"/>
              <a:t>2</a:t>
            </a:r>
            <a:r>
              <a:rPr lang="en-US" dirty="0" smtClean="0"/>
              <a:t>-(N)=6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1007567" y="469900"/>
            <a:ext cx="95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[0] Sink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3255467" y="444500"/>
            <a:ext cx="2058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[1] Phytoplankton</a:t>
            </a:r>
            <a:endParaRPr lang="en-US" sz="2000" dirty="0"/>
          </a:p>
        </p:txBody>
      </p:sp>
      <p:sp>
        <p:nvSpPr>
          <p:cNvPr id="151" name="TextBox 150"/>
          <p:cNvSpPr txBox="1"/>
          <p:nvPr/>
        </p:nvSpPr>
        <p:spPr>
          <a:xfrm>
            <a:off x="5808167" y="431800"/>
            <a:ext cx="184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[2] Zooplankton</a:t>
            </a:r>
            <a:endParaRPr lang="en-US" sz="2000" dirty="0"/>
          </a:p>
        </p:txBody>
      </p:sp>
      <p:sp>
        <p:nvSpPr>
          <p:cNvPr id="152" name="TextBox 151"/>
          <p:cNvSpPr txBox="1"/>
          <p:nvPr/>
        </p:nvSpPr>
        <p:spPr>
          <a:xfrm rot="16200000">
            <a:off x="-519534" y="5199677"/>
            <a:ext cx="184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[2] Zooplankton</a:t>
            </a:r>
            <a:endParaRPr lang="en-US" sz="2000" dirty="0"/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-613783" y="3281977"/>
            <a:ext cx="2058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[1] Phytoplankton</a:t>
            </a:r>
            <a:endParaRPr lang="en-US" sz="2000" dirty="0"/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-219035" y="1533632"/>
            <a:ext cx="1243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[0] Source</a:t>
            </a:r>
            <a:endParaRPr lang="en-US" sz="2000" dirty="0"/>
          </a:p>
        </p:txBody>
      </p:sp>
      <p:sp>
        <p:nvSpPr>
          <p:cNvPr id="101" name="Oval 100"/>
          <p:cNvSpPr/>
          <p:nvPr/>
        </p:nvSpPr>
        <p:spPr>
          <a:xfrm>
            <a:off x="4372741" y="1158696"/>
            <a:ext cx="244651" cy="23301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566424" y="1495334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187110" y="148780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>
            <a:stCxn id="101" idx="4"/>
            <a:endCxn id="102" idx="0"/>
          </p:cNvCxnSpPr>
          <p:nvPr/>
        </p:nvCxnSpPr>
        <p:spPr>
          <a:xfrm>
            <a:off x="4495067" y="1391707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01" idx="4"/>
            <a:endCxn id="103" idx="0"/>
          </p:cNvCxnSpPr>
          <p:nvPr/>
        </p:nvCxnSpPr>
        <p:spPr>
          <a:xfrm flipH="1">
            <a:off x="4309436" y="1391707"/>
            <a:ext cx="185631" cy="960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373083" y="1143017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4555115" y="1426671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</a:t>
            </a:r>
            <a:endParaRPr lang="en-US" sz="1600" dirty="0"/>
          </a:p>
        </p:txBody>
      </p:sp>
      <p:sp>
        <p:nvSpPr>
          <p:cNvPr id="86" name="TextBox 85"/>
          <p:cNvSpPr txBox="1"/>
          <p:nvPr/>
        </p:nvSpPr>
        <p:spPr>
          <a:xfrm>
            <a:off x="4169114" y="1422442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δ</a:t>
            </a:r>
            <a:endParaRPr lang="en-US" sz="1600" dirty="0"/>
          </a:p>
        </p:txBody>
      </p:sp>
      <p:sp>
        <p:nvSpPr>
          <p:cNvPr id="79" name="Oval 78"/>
          <p:cNvSpPr/>
          <p:nvPr/>
        </p:nvSpPr>
        <p:spPr>
          <a:xfrm>
            <a:off x="7090339" y="318631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284022" y="3522953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904708" y="352389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79" idx="4"/>
            <a:endCxn id="80" idx="0"/>
          </p:cNvCxnSpPr>
          <p:nvPr/>
        </p:nvCxnSpPr>
        <p:spPr>
          <a:xfrm>
            <a:off x="7212665" y="3419326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9" idx="4"/>
            <a:endCxn id="81" idx="0"/>
          </p:cNvCxnSpPr>
          <p:nvPr/>
        </p:nvCxnSpPr>
        <p:spPr>
          <a:xfrm flipH="1">
            <a:off x="7027034" y="3419326"/>
            <a:ext cx="185631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7285069" y="3524967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7075623" y="3159670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6887600" y="3451188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</a:t>
            </a:r>
            <a:endParaRPr lang="en-US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7264438" y="346287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16" name="Oval 115"/>
          <p:cNvSpPr/>
          <p:nvPr/>
        </p:nvSpPr>
        <p:spPr>
          <a:xfrm>
            <a:off x="1048861" y="4928357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045663" y="493035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260511" y="5266997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34634" y="5267934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stCxn id="117" idx="4"/>
            <a:endCxn id="118" idx="0"/>
          </p:cNvCxnSpPr>
          <p:nvPr/>
        </p:nvCxnSpPr>
        <p:spPr>
          <a:xfrm>
            <a:off x="1167989" y="5163370"/>
            <a:ext cx="214848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17" idx="4"/>
            <a:endCxn id="119" idx="0"/>
          </p:cNvCxnSpPr>
          <p:nvPr/>
        </p:nvCxnSpPr>
        <p:spPr>
          <a:xfrm flipH="1">
            <a:off x="956960" y="5163370"/>
            <a:ext cx="211029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020314" y="488533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1257377" y="519522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25" name="Oval 124"/>
          <p:cNvSpPr/>
          <p:nvPr/>
        </p:nvSpPr>
        <p:spPr>
          <a:xfrm>
            <a:off x="1654180" y="528816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1650982" y="5290164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865830" y="562680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439953" y="562773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Connector 140"/>
          <p:cNvCxnSpPr>
            <a:stCxn id="128" idx="4"/>
            <a:endCxn id="129" idx="0"/>
          </p:cNvCxnSpPr>
          <p:nvPr/>
        </p:nvCxnSpPr>
        <p:spPr>
          <a:xfrm>
            <a:off x="1773308" y="5523175"/>
            <a:ext cx="214848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8" idx="4"/>
            <a:endCxn id="138" idx="0"/>
          </p:cNvCxnSpPr>
          <p:nvPr/>
        </p:nvCxnSpPr>
        <p:spPr>
          <a:xfrm flipH="1">
            <a:off x="1562279" y="5523175"/>
            <a:ext cx="211029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1625633" y="524513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>
            <a:off x="1862696" y="5555034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</a:t>
            </a:r>
            <a:endParaRPr lang="en-US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1405763" y="5541147"/>
            <a:ext cx="31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ϕ</a:t>
            </a:r>
            <a:endParaRPr lang="en-US" sz="1600" dirty="0"/>
          </a:p>
        </p:txBody>
      </p:sp>
      <p:sp>
        <p:nvSpPr>
          <p:cNvPr id="96" name="TextBox 95"/>
          <p:cNvSpPr txBox="1"/>
          <p:nvPr/>
        </p:nvSpPr>
        <p:spPr>
          <a:xfrm>
            <a:off x="812854" y="5173150"/>
            <a:ext cx="294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η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763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367" y="-104849"/>
            <a:ext cx="8809566" cy="7809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NPZ, Franks et al., Mar. Bio. 1986    N=3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1" y="908769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66002" y="959717"/>
            <a:ext cx="244651" cy="23301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434284" y="129635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071904" y="128882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21" idx="4"/>
          </p:cNvCxnSpPr>
          <p:nvPr/>
        </p:nvCxnSpPr>
        <p:spPr>
          <a:xfrm>
            <a:off x="5388328" y="1192728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1" idx="4"/>
            <a:endCxn id="30" idx="0"/>
          </p:cNvCxnSpPr>
          <p:nvPr/>
        </p:nvCxnSpPr>
        <p:spPr>
          <a:xfrm flipH="1">
            <a:off x="5194230" y="1192728"/>
            <a:ext cx="194098" cy="960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735635" y="4375773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524636" y="472181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58" idx="4"/>
          </p:cNvCxnSpPr>
          <p:nvPr/>
        </p:nvCxnSpPr>
        <p:spPr>
          <a:xfrm>
            <a:off x="1857961" y="4608784"/>
            <a:ext cx="334411" cy="1098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4"/>
          </p:cNvCxnSpPr>
          <p:nvPr/>
        </p:nvCxnSpPr>
        <p:spPr>
          <a:xfrm flipH="1">
            <a:off x="1646962" y="4608784"/>
            <a:ext cx="210999" cy="11303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2070046" y="471865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547361" y="5080698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748956" y="508163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3" idx="4"/>
            <a:endCxn id="64" idx="0"/>
          </p:cNvCxnSpPr>
          <p:nvPr/>
        </p:nvCxnSpPr>
        <p:spPr>
          <a:xfrm>
            <a:off x="2192372" y="4951670"/>
            <a:ext cx="477315" cy="1290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3" idx="4"/>
            <a:endCxn id="65" idx="0"/>
          </p:cNvCxnSpPr>
          <p:nvPr/>
        </p:nvCxnSpPr>
        <p:spPr>
          <a:xfrm flipH="1">
            <a:off x="1871282" y="4951670"/>
            <a:ext cx="321090" cy="12996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767478" y="542780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333134" y="5454143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4" idx="4"/>
            <a:endCxn id="69" idx="0"/>
          </p:cNvCxnSpPr>
          <p:nvPr/>
        </p:nvCxnSpPr>
        <p:spPr>
          <a:xfrm>
            <a:off x="2669687" y="5313709"/>
            <a:ext cx="220117" cy="1140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4" idx="4"/>
            <a:endCxn id="70" idx="0"/>
          </p:cNvCxnSpPr>
          <p:nvPr/>
        </p:nvCxnSpPr>
        <p:spPr>
          <a:xfrm flipH="1">
            <a:off x="2455460" y="5313709"/>
            <a:ext cx="214227" cy="1404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249410" y="944043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5397574" y="1227692"/>
            <a:ext cx="410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V</a:t>
            </a:r>
            <a:r>
              <a:rPr lang="en-US" sz="1600" baseline="-25000" dirty="0" err="1" smtClean="0"/>
              <a:t>m</a:t>
            </a:r>
            <a:endParaRPr lang="en-US" sz="1600" baseline="-25000" dirty="0"/>
          </a:p>
        </p:txBody>
      </p:sp>
      <p:sp>
        <p:nvSpPr>
          <p:cNvPr id="91" name="TextBox 90"/>
          <p:cNvSpPr txBox="1"/>
          <p:nvPr/>
        </p:nvSpPr>
        <p:spPr>
          <a:xfrm>
            <a:off x="1718284" y="433070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044685" y="467785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468012" y="4986869"/>
            <a:ext cx="4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1e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515592" y="4605901"/>
            <a:ext cx="268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ς</a:t>
            </a:r>
            <a:endParaRPr lang="en-US" sz="1600" dirty="0"/>
          </a:p>
        </p:txBody>
      </p:sp>
      <p:sp>
        <p:nvSpPr>
          <p:cNvPr id="99" name="TextBox 98"/>
          <p:cNvSpPr txBox="1"/>
          <p:nvPr/>
        </p:nvSpPr>
        <p:spPr>
          <a:xfrm>
            <a:off x="2328346" y="5381438"/>
            <a:ext cx="279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λ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2751730" y="5359389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</a:t>
            </a:r>
            <a:endParaRPr lang="en-US" sz="16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485746" y="103716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4398296" y="977933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659879" y="2761140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4480558" y="3855956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005451" y="4027742"/>
            <a:ext cx="70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24367" y="6129858"/>
            <a:ext cx="530073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RHS = </a:t>
            </a:r>
            <a:r>
              <a:rPr lang="en-US" dirty="0" smtClean="0">
                <a:solidFill>
                  <a:srgbClr val="0000FF"/>
                </a:solidFill>
              </a:rPr>
              <a:t>Sum of Source Terms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Sum of Sink Terms;  </a:t>
            </a:r>
          </a:p>
          <a:p>
            <a:r>
              <a:rPr lang="en-US" dirty="0" smtClean="0"/>
              <a:t>Total Possible Equations = (N+1)</a:t>
            </a:r>
            <a:r>
              <a:rPr lang="en-US" baseline="30000" dirty="0" smtClean="0"/>
              <a:t>2</a:t>
            </a:r>
            <a:r>
              <a:rPr lang="en-US" dirty="0" smtClean="0"/>
              <a:t>-(N+1)=12; N=3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1312379" y="41909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858412" y="410632"/>
            <a:ext cx="34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421367" y="406399"/>
            <a:ext cx="32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152" name="TextBox 151"/>
          <p:cNvSpPr txBox="1"/>
          <p:nvPr/>
        </p:nvSpPr>
        <p:spPr>
          <a:xfrm rot="16200000">
            <a:off x="238208" y="2620333"/>
            <a:ext cx="32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243469" y="2074287"/>
            <a:ext cx="34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210930" y="147318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01" name="Oval 100"/>
          <p:cNvSpPr/>
          <p:nvPr/>
        </p:nvSpPr>
        <p:spPr>
          <a:xfrm>
            <a:off x="5071295" y="1289903"/>
            <a:ext cx="244651" cy="23301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264978" y="1626541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85664" y="161901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>
            <a:stCxn id="101" idx="4"/>
            <a:endCxn id="102" idx="0"/>
          </p:cNvCxnSpPr>
          <p:nvPr/>
        </p:nvCxnSpPr>
        <p:spPr>
          <a:xfrm>
            <a:off x="5193621" y="1522914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01" idx="4"/>
            <a:endCxn id="103" idx="0"/>
          </p:cNvCxnSpPr>
          <p:nvPr/>
        </p:nvCxnSpPr>
        <p:spPr>
          <a:xfrm flipH="1">
            <a:off x="5007990" y="1522914"/>
            <a:ext cx="185631" cy="960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5054703" y="1274224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253669" y="1557878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</a:t>
            </a:r>
            <a:endParaRPr lang="en-US" sz="1600" dirty="0"/>
          </a:p>
        </p:txBody>
      </p:sp>
      <p:sp>
        <p:nvSpPr>
          <p:cNvPr id="86" name="TextBox 85"/>
          <p:cNvSpPr txBox="1"/>
          <p:nvPr/>
        </p:nvSpPr>
        <p:spPr>
          <a:xfrm>
            <a:off x="4867668" y="1595984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*</a:t>
            </a:r>
            <a:endParaRPr lang="en-US" sz="1600" dirty="0"/>
          </a:p>
        </p:txBody>
      </p:sp>
      <p:sp>
        <p:nvSpPr>
          <p:cNvPr id="79" name="Oval 78"/>
          <p:cNvSpPr/>
          <p:nvPr/>
        </p:nvSpPr>
        <p:spPr>
          <a:xfrm>
            <a:off x="4880457" y="162417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074140" y="1960813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694826" y="196175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79" idx="4"/>
            <a:endCxn id="80" idx="0"/>
          </p:cNvCxnSpPr>
          <p:nvPr/>
        </p:nvCxnSpPr>
        <p:spPr>
          <a:xfrm>
            <a:off x="5002783" y="1857186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9" idx="4"/>
            <a:endCxn id="81" idx="0"/>
          </p:cNvCxnSpPr>
          <p:nvPr/>
        </p:nvCxnSpPr>
        <p:spPr>
          <a:xfrm flipH="1">
            <a:off x="4817152" y="1857186"/>
            <a:ext cx="185631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5075187" y="1962827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4781071" y="1563662"/>
            <a:ext cx="491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4631152" y="1880582"/>
            <a:ext cx="379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en-US" sz="1600" baseline="-25000" dirty="0" smtClean="0"/>
              <a:t>N</a:t>
            </a:r>
            <a:endParaRPr lang="en-US" sz="1600" baseline="-250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054556" y="1900731"/>
            <a:ext cx="317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</a:p>
        </p:txBody>
      </p:sp>
      <p:sp>
        <p:nvSpPr>
          <p:cNvPr id="117" name="Oval 116"/>
          <p:cNvSpPr/>
          <p:nvPr/>
        </p:nvSpPr>
        <p:spPr>
          <a:xfrm>
            <a:off x="5066731" y="4316681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5060482" y="4273102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19" name="Oval 118"/>
          <p:cNvSpPr/>
          <p:nvPr/>
        </p:nvSpPr>
        <p:spPr>
          <a:xfrm>
            <a:off x="2179484" y="409653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2" name="Straight Connector 121"/>
          <p:cNvCxnSpPr>
            <a:stCxn id="119" idx="4"/>
            <a:endCxn id="125" idx="0"/>
          </p:cNvCxnSpPr>
          <p:nvPr/>
        </p:nvCxnSpPr>
        <p:spPr>
          <a:xfrm>
            <a:off x="2301810" y="4329550"/>
            <a:ext cx="812821" cy="3790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19" idx="4"/>
            <a:endCxn id="58" idx="0"/>
          </p:cNvCxnSpPr>
          <p:nvPr/>
        </p:nvCxnSpPr>
        <p:spPr>
          <a:xfrm flipH="1">
            <a:off x="1857961" y="4329550"/>
            <a:ext cx="443849" cy="462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2992305" y="436745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2980141" y="4322293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endParaRPr lang="en-US" sz="1600" dirty="0"/>
          </a:p>
        </p:txBody>
      </p:sp>
      <p:sp>
        <p:nvSpPr>
          <p:cNvPr id="170" name="TextBox 169"/>
          <p:cNvSpPr txBox="1"/>
          <p:nvPr/>
        </p:nvSpPr>
        <p:spPr>
          <a:xfrm>
            <a:off x="2167249" y="401426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198" name="Oval 197"/>
          <p:cNvSpPr/>
          <p:nvPr/>
        </p:nvSpPr>
        <p:spPr>
          <a:xfrm>
            <a:off x="6756560" y="258923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7161893" y="2925868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6291551" y="292680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Connector 200"/>
          <p:cNvCxnSpPr>
            <a:stCxn id="198" idx="4"/>
            <a:endCxn id="199" idx="0"/>
          </p:cNvCxnSpPr>
          <p:nvPr/>
        </p:nvCxnSpPr>
        <p:spPr>
          <a:xfrm>
            <a:off x="6878886" y="2822241"/>
            <a:ext cx="40533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98" idx="4"/>
            <a:endCxn id="200" idx="0"/>
          </p:cNvCxnSpPr>
          <p:nvPr/>
        </p:nvCxnSpPr>
        <p:spPr>
          <a:xfrm flipH="1">
            <a:off x="6413877" y="2822241"/>
            <a:ext cx="465009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Oval 202"/>
          <p:cNvSpPr/>
          <p:nvPr/>
        </p:nvSpPr>
        <p:spPr>
          <a:xfrm>
            <a:off x="7158707" y="292364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7458215" y="3260287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6863018" y="3261224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>
            <a:stCxn id="203" idx="4"/>
            <a:endCxn id="204" idx="0"/>
          </p:cNvCxnSpPr>
          <p:nvPr/>
        </p:nvCxnSpPr>
        <p:spPr>
          <a:xfrm>
            <a:off x="7281033" y="3156660"/>
            <a:ext cx="299508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203" idx="4"/>
            <a:endCxn id="205" idx="0"/>
          </p:cNvCxnSpPr>
          <p:nvPr/>
        </p:nvCxnSpPr>
        <p:spPr>
          <a:xfrm flipH="1">
            <a:off x="6985344" y="3156660"/>
            <a:ext cx="295689" cy="1045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Oval 207"/>
          <p:cNvSpPr/>
          <p:nvPr/>
        </p:nvSpPr>
        <p:spPr>
          <a:xfrm>
            <a:off x="7455017" y="3262289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7678332" y="3624328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7243988" y="363373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Straight Connector 210"/>
          <p:cNvCxnSpPr>
            <a:stCxn id="208" idx="4"/>
            <a:endCxn id="209" idx="0"/>
          </p:cNvCxnSpPr>
          <p:nvPr/>
        </p:nvCxnSpPr>
        <p:spPr>
          <a:xfrm>
            <a:off x="7577343" y="3495300"/>
            <a:ext cx="223315" cy="1290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208" idx="4"/>
            <a:endCxn id="210" idx="0"/>
          </p:cNvCxnSpPr>
          <p:nvPr/>
        </p:nvCxnSpPr>
        <p:spPr>
          <a:xfrm flipH="1">
            <a:off x="7366314" y="3495300"/>
            <a:ext cx="211029" cy="1384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6739209" y="2544163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14" name="TextBox 213"/>
          <p:cNvSpPr txBox="1"/>
          <p:nvPr/>
        </p:nvSpPr>
        <p:spPr>
          <a:xfrm>
            <a:off x="7133346" y="288284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15" name="TextBox 214"/>
          <p:cNvSpPr txBox="1"/>
          <p:nvPr/>
        </p:nvSpPr>
        <p:spPr>
          <a:xfrm>
            <a:off x="7370399" y="3166458"/>
            <a:ext cx="4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1e</a:t>
            </a:r>
            <a:endParaRPr lang="en-US" dirty="0"/>
          </a:p>
        </p:txBody>
      </p:sp>
      <p:sp>
        <p:nvSpPr>
          <p:cNvPr id="216" name="TextBox 215"/>
          <p:cNvSpPr txBox="1"/>
          <p:nvPr/>
        </p:nvSpPr>
        <p:spPr>
          <a:xfrm>
            <a:off x="6282507" y="285322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217" name="TextBox 216"/>
          <p:cNvSpPr txBox="1"/>
          <p:nvPr/>
        </p:nvSpPr>
        <p:spPr>
          <a:xfrm>
            <a:off x="7230733" y="3561027"/>
            <a:ext cx="279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λ</a:t>
            </a:r>
            <a:endParaRPr lang="en-US" sz="1600" dirty="0"/>
          </a:p>
        </p:txBody>
      </p:sp>
      <p:sp>
        <p:nvSpPr>
          <p:cNvPr id="218" name="TextBox 217"/>
          <p:cNvSpPr txBox="1"/>
          <p:nvPr/>
        </p:nvSpPr>
        <p:spPr>
          <a:xfrm>
            <a:off x="7654117" y="3538978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</a:t>
            </a:r>
            <a:endParaRPr lang="en-US" sz="1600" dirty="0"/>
          </a:p>
        </p:txBody>
      </p:sp>
      <p:sp>
        <p:nvSpPr>
          <p:cNvPr id="219" name="TextBox 218"/>
          <p:cNvSpPr txBox="1"/>
          <p:nvPr/>
        </p:nvSpPr>
        <p:spPr>
          <a:xfrm>
            <a:off x="6837318" y="318735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β</a:t>
            </a:r>
            <a:endParaRPr lang="en-US" sz="1600" dirty="0"/>
          </a:p>
        </p:txBody>
      </p:sp>
      <p:sp>
        <p:nvSpPr>
          <p:cNvPr id="121" name="Oval 120"/>
          <p:cNvSpPr/>
          <p:nvPr/>
        </p:nvSpPr>
        <p:spPr>
          <a:xfrm>
            <a:off x="4868425" y="4663651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4817206" y="4559315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41" name="Oval 140"/>
          <p:cNvSpPr/>
          <p:nvPr/>
        </p:nvSpPr>
        <p:spPr>
          <a:xfrm>
            <a:off x="5251947" y="466178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>
            <a:endCxn id="141" idx="0"/>
          </p:cNvCxnSpPr>
          <p:nvPr/>
        </p:nvCxnSpPr>
        <p:spPr>
          <a:xfrm>
            <a:off x="5180590" y="4558159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endCxn id="121" idx="0"/>
          </p:cNvCxnSpPr>
          <p:nvPr/>
        </p:nvCxnSpPr>
        <p:spPr>
          <a:xfrm flipH="1">
            <a:off x="4990751" y="4558159"/>
            <a:ext cx="189839" cy="1054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>
            <a:off x="5252994" y="466380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5240830" y="4601704"/>
            <a:ext cx="29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</a:t>
            </a:r>
            <a:endParaRPr lang="en-US" sz="1600" dirty="0"/>
          </a:p>
        </p:txBody>
      </p:sp>
      <p:sp>
        <p:nvSpPr>
          <p:cNvPr id="155" name="Oval 154"/>
          <p:cNvSpPr/>
          <p:nvPr/>
        </p:nvSpPr>
        <p:spPr>
          <a:xfrm>
            <a:off x="1532427" y="5451082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1966751" y="5440750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>
            <a:stCxn id="65" idx="4"/>
            <a:endCxn id="158" idx="0"/>
          </p:cNvCxnSpPr>
          <p:nvPr/>
        </p:nvCxnSpPr>
        <p:spPr>
          <a:xfrm>
            <a:off x="1871282" y="5314646"/>
            <a:ext cx="217795" cy="1261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65" idx="4"/>
            <a:endCxn id="155" idx="0"/>
          </p:cNvCxnSpPr>
          <p:nvPr/>
        </p:nvCxnSpPr>
        <p:spPr>
          <a:xfrm flipH="1">
            <a:off x="1654753" y="5314646"/>
            <a:ext cx="216529" cy="1364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2802477" y="4705986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2785126" y="4610117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6" name="Oval 165"/>
          <p:cNvSpPr/>
          <p:nvPr/>
        </p:nvSpPr>
        <p:spPr>
          <a:xfrm>
            <a:off x="3185999" y="4704121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/>
          <p:cNvCxnSpPr>
            <a:endCxn id="166" idx="0"/>
          </p:cNvCxnSpPr>
          <p:nvPr/>
        </p:nvCxnSpPr>
        <p:spPr>
          <a:xfrm>
            <a:off x="3114642" y="4600494"/>
            <a:ext cx="193683" cy="1036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endCxn id="163" idx="0"/>
          </p:cNvCxnSpPr>
          <p:nvPr/>
        </p:nvCxnSpPr>
        <p:spPr>
          <a:xfrm flipH="1">
            <a:off x="2924803" y="4600494"/>
            <a:ext cx="189839" cy="1054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Oval 168"/>
          <p:cNvSpPr/>
          <p:nvPr/>
        </p:nvSpPr>
        <p:spPr>
          <a:xfrm>
            <a:off x="3187046" y="4706135"/>
            <a:ext cx="244651" cy="233011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/>
          <p:cNvSpPr txBox="1"/>
          <p:nvPr/>
        </p:nvSpPr>
        <p:spPr>
          <a:xfrm>
            <a:off x="3174882" y="4610171"/>
            <a:ext cx="281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741418" y="5060533"/>
            <a:ext cx="27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1955634" y="53806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1511581" y="538031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β</a:t>
            </a:r>
            <a:endParaRPr lang="en-US" sz="1600" dirty="0"/>
          </a:p>
        </p:txBody>
      </p:sp>
      <p:sp>
        <p:nvSpPr>
          <p:cNvPr id="128" name="Rectangle 127"/>
          <p:cNvSpPr/>
          <p:nvPr/>
        </p:nvSpPr>
        <p:spPr>
          <a:xfrm>
            <a:off x="1236150" y="908763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1786499" y="908757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336848" y="908751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685795" y="1476052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1227677" y="1476046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1778026" y="1476040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2336842" y="1476034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685795" y="2043341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1236144" y="2043335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1786493" y="2043329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2336842" y="2043323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685789" y="2610624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1227671" y="2610618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1778020" y="2610612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2336836" y="2610606"/>
            <a:ext cx="550282" cy="566053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 rot="16200000">
            <a:off x="202385" y="973629"/>
            <a:ext cx="43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r>
              <a:rPr lang="en-US" sz="2400" baseline="-25000" dirty="0" smtClean="0"/>
              <a:t>o</a:t>
            </a:r>
            <a:endParaRPr lang="en-US" sz="2400" baseline="-25000" dirty="0"/>
          </a:p>
        </p:txBody>
      </p:sp>
      <p:sp>
        <p:nvSpPr>
          <p:cNvPr id="185" name="TextBox 184"/>
          <p:cNvSpPr txBox="1"/>
          <p:nvPr/>
        </p:nvSpPr>
        <p:spPr>
          <a:xfrm>
            <a:off x="795069" y="414801"/>
            <a:ext cx="37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r>
              <a:rPr lang="en-US" sz="2400" baseline="-25000" dirty="0" smtClean="0"/>
              <a:t>i</a:t>
            </a:r>
            <a:endParaRPr lang="en-US" sz="2400" baseline="-25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1" y="911597"/>
            <a:ext cx="532930" cy="56320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1236150" y="1470413"/>
            <a:ext cx="532930" cy="56320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1786499" y="2046163"/>
            <a:ext cx="532930" cy="56320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2328381" y="2604979"/>
            <a:ext cx="532930" cy="56320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V="1">
            <a:off x="2368038" y="2651021"/>
            <a:ext cx="493273" cy="52565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1800743" y="2066792"/>
            <a:ext cx="493273" cy="52565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V="1">
            <a:off x="1258849" y="1491030"/>
            <a:ext cx="493273" cy="52565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flipV="1">
            <a:off x="725422" y="932202"/>
            <a:ext cx="493273" cy="52565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2010694" y="1045627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535648" y="1045627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09984" y="160444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1993754" y="1612910"/>
            <a:ext cx="3406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518702" y="16129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2518696" y="2163253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1875204" y="2705141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</a:t>
            </a:r>
            <a:endParaRPr lang="en-US" sz="2400" dirty="0"/>
          </a:p>
        </p:txBody>
      </p:sp>
      <p:sp>
        <p:nvSpPr>
          <p:cNvPr id="223" name="TextBox 222"/>
          <p:cNvSpPr txBox="1"/>
          <p:nvPr/>
        </p:nvSpPr>
        <p:spPr>
          <a:xfrm>
            <a:off x="909966" y="215478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224" name="TextBox 223"/>
          <p:cNvSpPr txBox="1"/>
          <p:nvPr/>
        </p:nvSpPr>
        <p:spPr>
          <a:xfrm>
            <a:off x="774488" y="2705135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225" name="TextBox 224"/>
          <p:cNvSpPr txBox="1"/>
          <p:nvPr/>
        </p:nvSpPr>
        <p:spPr>
          <a:xfrm>
            <a:off x="1426447" y="2163247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350238" y="2705129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11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226" idx="2"/>
            <a:endCxn id="139" idx="0"/>
          </p:cNvCxnSpPr>
          <p:nvPr/>
        </p:nvCxnSpPr>
        <p:spPr>
          <a:xfrm flipH="1">
            <a:off x="1357771" y="3166794"/>
            <a:ext cx="240792" cy="86094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225" idx="2"/>
            <a:endCxn id="137" idx="1"/>
          </p:cNvCxnSpPr>
          <p:nvPr/>
        </p:nvCxnSpPr>
        <p:spPr>
          <a:xfrm>
            <a:off x="1596776" y="2624912"/>
            <a:ext cx="2883782" cy="15849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197" idx="3"/>
            <a:endCxn id="135" idx="1"/>
          </p:cNvCxnSpPr>
          <p:nvPr/>
        </p:nvCxnSpPr>
        <p:spPr>
          <a:xfrm flipV="1">
            <a:off x="2334412" y="1331876"/>
            <a:ext cx="2063884" cy="5118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1" idx="3"/>
            <a:endCxn id="136" idx="1"/>
          </p:cNvCxnSpPr>
          <p:nvPr/>
        </p:nvCxnSpPr>
        <p:spPr>
          <a:xfrm>
            <a:off x="2859354" y="2394086"/>
            <a:ext cx="2800525" cy="72099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5960533" y="469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0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2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Ecosystem Model Twin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8080"/>
            <a:ext cx="8229600" cy="578304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Lotka-Volterra</a:t>
            </a:r>
            <a:r>
              <a:rPr lang="en-US" dirty="0" smtClean="0"/>
              <a:t> Equation Set (2 system ODE)</a:t>
            </a:r>
          </a:p>
          <a:p>
            <a:pPr lvl="1"/>
            <a:r>
              <a:rPr lang="en-US" dirty="0" smtClean="0"/>
              <a:t>Closed system model dependent on I.C.</a:t>
            </a:r>
          </a:p>
          <a:p>
            <a:pPr lvl="1"/>
            <a:r>
              <a:rPr lang="en-US" dirty="0" smtClean="0"/>
              <a:t>Completed</a:t>
            </a:r>
          </a:p>
          <a:p>
            <a:r>
              <a:rPr lang="en-US" dirty="0" smtClean="0"/>
              <a:t>NPZ model of Franks et al. 1986 Mar. Biol.</a:t>
            </a:r>
          </a:p>
          <a:p>
            <a:pPr lvl="1"/>
            <a:r>
              <a:rPr lang="en-US" dirty="0" smtClean="0"/>
              <a:t>Open system box model, dependent on forcing.</a:t>
            </a:r>
          </a:p>
          <a:p>
            <a:pPr lvl="1"/>
            <a:r>
              <a:rPr lang="en-US" dirty="0" smtClean="0"/>
              <a:t>Completed</a:t>
            </a:r>
          </a:p>
          <a:p>
            <a:r>
              <a:rPr lang="en-US" dirty="0" err="1" smtClean="0"/>
              <a:t>Fasham</a:t>
            </a:r>
            <a:r>
              <a:rPr lang="en-US" dirty="0" smtClean="0"/>
              <a:t> et al., 1990 Mixed-Layer Model</a:t>
            </a:r>
          </a:p>
          <a:p>
            <a:pPr lvl="1"/>
            <a:r>
              <a:rPr lang="en-US" dirty="0" smtClean="0"/>
              <a:t>Mixed-layer model, dependent on forcing.</a:t>
            </a:r>
          </a:p>
          <a:p>
            <a:pPr lvl="1"/>
            <a:r>
              <a:rPr lang="en-US" dirty="0" smtClean="0"/>
              <a:t>Completed.</a:t>
            </a:r>
          </a:p>
          <a:p>
            <a:r>
              <a:rPr lang="en-US" dirty="0" err="1"/>
              <a:t>Huisman</a:t>
            </a:r>
            <a:r>
              <a:rPr lang="en-US" dirty="0"/>
              <a:t> &amp; </a:t>
            </a:r>
            <a:r>
              <a:rPr lang="en-US" dirty="0" err="1"/>
              <a:t>Weissing</a:t>
            </a:r>
            <a:r>
              <a:rPr lang="en-US" dirty="0"/>
              <a:t>, </a:t>
            </a:r>
            <a:r>
              <a:rPr lang="en-US" dirty="0" smtClean="0"/>
              <a:t>1999 [chaos model]</a:t>
            </a:r>
          </a:p>
          <a:p>
            <a:pPr lvl="1"/>
            <a:r>
              <a:rPr lang="en-US" dirty="0"/>
              <a:t>Multi-species box model with chaotic solutions.</a:t>
            </a:r>
          </a:p>
          <a:p>
            <a:pPr lvl="1"/>
            <a:r>
              <a:rPr lang="en-US" dirty="0"/>
              <a:t>In Progress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ECCO Ecosystem Model</a:t>
            </a:r>
          </a:p>
          <a:p>
            <a:pPr lvl="1"/>
            <a:r>
              <a:rPr lang="en-US" dirty="0" smtClean="0"/>
              <a:t>Global randomized ecosystem model with varying geo-located solutions.</a:t>
            </a:r>
          </a:p>
          <a:p>
            <a:pPr lvl="1"/>
            <a:r>
              <a:rPr lang="en-US" dirty="0" smtClean="0"/>
              <a:t>In Progress.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313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6 at 1.1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94" y="658921"/>
            <a:ext cx="6393788" cy="3206691"/>
          </a:xfrm>
          <a:prstGeom prst="rect">
            <a:avLst/>
          </a:prstGeom>
        </p:spPr>
      </p:pic>
      <p:pic>
        <p:nvPicPr>
          <p:cNvPr id="5" name="Picture 4" descr="Screen Shot 2013-12-16 at 1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57" y="3556334"/>
            <a:ext cx="6711193" cy="3228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07" y="0"/>
            <a:ext cx="8940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GPCODE Box Model Twin Experiments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447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6 at 12.1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321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3067" y="1181459"/>
            <a:ext cx="4978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Simple </a:t>
            </a:r>
            <a:r>
              <a:rPr lang="en-US" sz="3200" dirty="0" err="1" smtClean="0"/>
              <a:t>Lotka-Volterra</a:t>
            </a:r>
            <a:r>
              <a:rPr lang="en-US" sz="3200" dirty="0" smtClean="0"/>
              <a:t>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849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9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“…the simple sad fact is that not for a single clone of a plankton species can we construct a model describing its activity under a realistic range of environmental conditions.  This is before we consider the impact of genetic diversity.”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296227" y="5655998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Flynn, K. J., Reply to Horizons Article ‘Plankton functional type </a:t>
            </a:r>
            <a:r>
              <a:rPr lang="en-US" dirty="0" err="1" smtClean="0"/>
              <a:t>modelling</a:t>
            </a:r>
            <a:r>
              <a:rPr lang="en-US" dirty="0" smtClean="0"/>
              <a:t>: running before we can walk’ Anderson (2005): II Putting trophic functionality into plankton functional types, J. Plankton Res., 9, 873-875, 2006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6 at 12.1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39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2803" y="6278324"/>
            <a:ext cx="406363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Generation Number [</a:t>
            </a:r>
            <a:r>
              <a:rPr lang="en-US" sz="2800" b="1" dirty="0" err="1" smtClean="0"/>
              <a:t>n.d.</a:t>
            </a:r>
            <a:r>
              <a:rPr lang="en-US" sz="2800" b="1" dirty="0" smtClean="0"/>
              <a:t>]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1581" y="2492499"/>
            <a:ext cx="28138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Normalized SSE []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419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61" y="753248"/>
            <a:ext cx="6263445" cy="610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6204" y="167752"/>
            <a:ext cx="87793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/>
              <a:t>Fasham</a:t>
            </a:r>
            <a:r>
              <a:rPr lang="en-US" sz="3200" b="1" dirty="0" smtClean="0"/>
              <a:t> et al., 1990 Mixed-Layer Ecosystem Model </a:t>
            </a:r>
          </a:p>
          <a:p>
            <a:pPr algn="ctr"/>
            <a:r>
              <a:rPr lang="en-US" sz="3200" b="1" dirty="0" smtClean="0"/>
              <a:t>(BATS Simulation)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6777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PCODE_Testing_Fasham_Populations_SSE_GA_333_20141005_165513_20141007_1411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58"/>
            <a:ext cx="5299364" cy="6858000"/>
          </a:xfrm>
          <a:prstGeom prst="rect">
            <a:avLst/>
          </a:prstGeom>
        </p:spPr>
      </p:pic>
      <p:pic>
        <p:nvPicPr>
          <p:cNvPr id="5" name="Picture 4" descr="GPCODE_Testing_Fasham_Populations_SSE_GA_333_20141005_165513_20141007_1410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52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4675" y="491934"/>
            <a:ext cx="856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Progression of </a:t>
            </a:r>
            <a:r>
              <a:rPr lang="en-US" sz="2400" dirty="0" err="1" smtClean="0"/>
              <a:t>Fasham</a:t>
            </a:r>
            <a:r>
              <a:rPr lang="en-US" sz="2400" dirty="0" smtClean="0"/>
              <a:t> et al. 1990 Model Twin Experiment Solution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9068" y="5602734"/>
            <a:ext cx="405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 diversity causes too quick a solution</a:t>
            </a:r>
          </a:p>
          <a:p>
            <a:r>
              <a:rPr lang="en-US" dirty="0"/>
              <a:t>a</a:t>
            </a:r>
            <a:r>
              <a:rPr lang="en-US" dirty="0" smtClean="0"/>
              <a:t>nd results in a poor model/outcome.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56924" y="5614600"/>
            <a:ext cx="3799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Healthy diversity supports a continued</a:t>
            </a:r>
          </a:p>
          <a:p>
            <a:r>
              <a:rPr lang="en-US" dirty="0"/>
              <a:t>e</a:t>
            </a:r>
            <a:r>
              <a:rPr lang="en-US" dirty="0" smtClean="0"/>
              <a:t>volution to an optimal solution for</a:t>
            </a:r>
          </a:p>
          <a:p>
            <a:r>
              <a:rPr lang="en-US" dirty="0"/>
              <a:t>a</a:t>
            </a:r>
            <a:r>
              <a:rPr lang="en-US" dirty="0" smtClean="0"/>
              <a:t> model equation set*.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4344" y="6485150"/>
            <a:ext cx="802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*Difference in SSE levels between Left and Right panels from longer (t) solutions (N)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5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800" y="998538"/>
            <a:ext cx="8775700" cy="5338762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782638"/>
            <a:ext cx="8229600" cy="1143000"/>
          </a:xfrm>
        </p:spPr>
        <p:txBody>
          <a:bodyPr/>
          <a:lstStyle/>
          <a:p>
            <a:r>
              <a:rPr lang="en-US" u="sng" dirty="0" smtClean="0"/>
              <a:t>CDOM and Mixed Layer Model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Simple one equation model (ODE)</a:t>
            </a:r>
          </a:p>
          <a:p>
            <a:r>
              <a:rPr lang="en-US" dirty="0" smtClean="0"/>
              <a:t>Utilizes ECCO-2 model and results and </a:t>
            </a:r>
            <a:r>
              <a:rPr lang="en-US" dirty="0" err="1" smtClean="0"/>
              <a:t>SeaWiFS</a:t>
            </a:r>
            <a:r>
              <a:rPr lang="en-US" dirty="0" smtClean="0"/>
              <a:t> observations.</a:t>
            </a:r>
          </a:p>
          <a:p>
            <a:pPr lvl="1"/>
            <a:r>
              <a:rPr lang="en-US" dirty="0" smtClean="0"/>
              <a:t>ECCO-2: MLD</a:t>
            </a:r>
          </a:p>
          <a:p>
            <a:pPr lvl="1"/>
            <a:r>
              <a:rPr lang="en-US" dirty="0" err="1" smtClean="0"/>
              <a:t>SeaWiFS</a:t>
            </a:r>
            <a:r>
              <a:rPr lang="en-US" dirty="0" smtClean="0"/>
              <a:t>: PAR, </a:t>
            </a:r>
            <a:r>
              <a:rPr lang="en-US" dirty="0" err="1" smtClean="0"/>
              <a:t>aCDOM</a:t>
            </a:r>
            <a:r>
              <a:rPr lang="en-US" dirty="0" smtClean="0"/>
              <a:t>, </a:t>
            </a:r>
            <a:r>
              <a:rPr lang="en-US" dirty="0" err="1" smtClean="0"/>
              <a:t>Kd</a:t>
            </a:r>
            <a:endParaRPr lang="en-US" dirty="0" smtClean="0"/>
          </a:p>
          <a:p>
            <a:r>
              <a:rPr lang="en-US" dirty="0" smtClean="0"/>
              <a:t>Globally significant solutions</a:t>
            </a:r>
          </a:p>
          <a:p>
            <a:pPr lvl="1"/>
            <a:r>
              <a:rPr lang="en-US" dirty="0" smtClean="0"/>
              <a:t>Ocean Color Retrieval Errors</a:t>
            </a:r>
          </a:p>
          <a:p>
            <a:pPr lvl="1"/>
            <a:r>
              <a:rPr lang="en-US" dirty="0" smtClean="0"/>
              <a:t>Carbon Cycle Dynamics</a:t>
            </a:r>
          </a:p>
          <a:p>
            <a:pPr lvl="1"/>
            <a:r>
              <a:rPr lang="en-US" dirty="0" smtClean="0"/>
              <a:t>Mixed-Layer Observations/Upper Ocean Heat Budget.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6700" y="-682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Global GP Modeling, starting 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2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20" y="876273"/>
            <a:ext cx="7191717" cy="10237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5978" y="6565947"/>
            <a:ext cx="6895838" cy="684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2620" y="6180769"/>
            <a:ext cx="5471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Figure obtained from:  PACE SDT Final Report: Figure 2.2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8800" y="139700"/>
            <a:ext cx="82054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Why model global CDOM dynamics?  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Because it is correlated with ocean color inverse model </a:t>
            </a:r>
            <a:r>
              <a:rPr lang="en-US" sz="2000" b="1" dirty="0" smtClean="0"/>
              <a:t>solution errors.</a:t>
            </a:r>
            <a:endParaRPr lang="en-US" sz="20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8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1"/>
          <p:cNvSpPr txBox="1">
            <a:spLocks noChangeArrowheads="1"/>
          </p:cNvSpPr>
          <p:nvPr/>
        </p:nvSpPr>
        <p:spPr bwMode="auto">
          <a:xfrm>
            <a:off x="8948096" y="6188869"/>
            <a:ext cx="1841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1" tIns="45705" rIns="91401" bIns="45705">
            <a:spAutoFit/>
          </a:bodyPr>
          <a:lstStyle/>
          <a:p>
            <a:pPr algn="l">
              <a:defRPr/>
            </a:pPr>
            <a:endParaRPr lang="en-US">
              <a:cs typeface="+mn-cs"/>
            </a:endParaRPr>
          </a:p>
        </p:txBody>
      </p:sp>
      <p:sp>
        <p:nvSpPr>
          <p:cNvPr id="6" name="Text Box 177"/>
          <p:cNvSpPr txBox="1">
            <a:spLocks noChangeArrowheads="1"/>
          </p:cNvSpPr>
          <p:nvPr/>
        </p:nvSpPr>
        <p:spPr bwMode="auto">
          <a:xfrm>
            <a:off x="1455341" y="614557"/>
            <a:ext cx="7151150" cy="3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1" tIns="45705" rIns="91401" bIns="45705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latin typeface="Comic Sans MS" charset="0"/>
                <a:cs typeface="+mn-cs"/>
              </a:rPr>
              <a:t> </a:t>
            </a:r>
            <a:r>
              <a:rPr lang="en-US" b="1" dirty="0" err="1">
                <a:latin typeface="Comic Sans MS" charset="0"/>
                <a:cs typeface="+mn-cs"/>
              </a:rPr>
              <a:t>Photodegradation</a:t>
            </a:r>
            <a:r>
              <a:rPr lang="en-US" b="1" dirty="0">
                <a:latin typeface="Comic Sans MS" charset="0"/>
                <a:cs typeface="+mn-cs"/>
              </a:rPr>
              <a:t>     </a:t>
            </a:r>
            <a:r>
              <a:rPr lang="en-US" b="1" dirty="0">
                <a:solidFill>
                  <a:srgbClr val="0000FF"/>
                </a:solidFill>
                <a:latin typeface="Comic Sans MS" charset="0"/>
                <a:cs typeface="+mn-cs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Comic Sans MS" charset="0"/>
                <a:cs typeface="+mn-cs"/>
              </a:rPr>
              <a:t>                       </a:t>
            </a:r>
            <a:r>
              <a:rPr lang="en-US" b="1" dirty="0">
                <a:latin typeface="Comic Sans MS" charset="0"/>
                <a:cs typeface="+mn-cs"/>
              </a:rPr>
              <a:t>Injection into ML</a:t>
            </a:r>
            <a:endParaRPr lang="en-US" b="1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7" name="Rectangle 195"/>
          <p:cNvSpPr>
            <a:spLocks noChangeArrowheads="1"/>
          </p:cNvSpPr>
          <p:nvPr/>
        </p:nvSpPr>
        <p:spPr bwMode="auto">
          <a:xfrm>
            <a:off x="166052" y="231558"/>
            <a:ext cx="7013600" cy="3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01" tIns="45705" rIns="91401" bIns="45705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00000"/>
                </a:solidFill>
                <a:latin typeface="Comic Sans MS" charset="0"/>
                <a:cs typeface="+mn-cs"/>
              </a:rPr>
              <a:t>A two-parameter CDOM model for the ocean Mixed Layer</a:t>
            </a: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9" name="Object 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84799"/>
              </p:ext>
            </p:extLst>
          </p:nvPr>
        </p:nvGraphicFramePr>
        <p:xfrm>
          <a:off x="249238" y="931863"/>
          <a:ext cx="84645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" name="Equation" r:id="rId3" imgW="6273800" imgH="660400" progId="Equation.DSMT4">
                  <p:embed/>
                </p:oleObj>
              </mc:Choice>
              <mc:Fallback>
                <p:oleObj name="Equation" r:id="rId3" imgW="6273800" imgH="660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931863"/>
                        <a:ext cx="846455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75"/>
          <p:cNvSpPr txBox="1">
            <a:spLocks noChangeArrowheads="1"/>
          </p:cNvSpPr>
          <p:nvPr/>
        </p:nvSpPr>
        <p:spPr bwMode="auto">
          <a:xfrm>
            <a:off x="42158" y="2069908"/>
            <a:ext cx="8988488" cy="64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01" tIns="45705" rIns="91401" bIns="45705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latin typeface="Comic Sans MS" charset="0"/>
                <a:cs typeface="+mn-cs"/>
              </a:rPr>
              <a:t>This CDOM model can be rearranged to </a:t>
            </a:r>
            <a:r>
              <a:rPr lang="en-US" u="sng" dirty="0">
                <a:solidFill>
                  <a:srgbClr val="000000"/>
                </a:solidFill>
                <a:latin typeface="Comic Sans MS" charset="0"/>
                <a:cs typeface="+mn-cs"/>
              </a:rPr>
              <a:t>create a model that predicts Mixed-Layer Depths (MLD)</a:t>
            </a:r>
            <a:r>
              <a:rPr lang="en-US" dirty="0">
                <a:solidFill>
                  <a:srgbClr val="000000"/>
                </a:solidFill>
                <a:latin typeface="Comic Sans MS" charset="0"/>
                <a:cs typeface="+mn-cs"/>
              </a:rPr>
              <a:t> using satellite observations of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+mn-cs"/>
              </a:rPr>
              <a:t>PAR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  <a:cs typeface="+mn-cs"/>
              </a:rPr>
              <a:t>0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+mn-cs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+mn-cs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  <a:cs typeface="+mn-cs"/>
              </a:rPr>
              <a:t>CDOM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latin typeface="Comic Sans MS" charset="0"/>
                <a:cs typeface="+mn-cs"/>
              </a:rPr>
              <a:t>and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+mn-cs"/>
              </a:rPr>
              <a:t>K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baseline="-25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graphicFrame>
        <p:nvGraphicFramePr>
          <p:cNvPr id="11" name="Object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676723"/>
              </p:ext>
            </p:extLst>
          </p:nvPr>
        </p:nvGraphicFramePr>
        <p:xfrm>
          <a:off x="461963" y="3321050"/>
          <a:ext cx="8105775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0" name="Equation" r:id="rId5" imgW="5626100" imgH="1638300" progId="Equation.DSMT4">
                  <p:embed/>
                </p:oleObj>
              </mc:Choice>
              <mc:Fallback>
                <p:oleObj name="Equation" r:id="rId5" imgW="5626100" imgH="163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3321050"/>
                        <a:ext cx="8105775" cy="222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10"/>
          <p:cNvSpPr>
            <a:spLocks noChangeArrowheads="1"/>
          </p:cNvSpPr>
          <p:nvPr/>
        </p:nvSpPr>
        <p:spPr bwMode="auto">
          <a:xfrm>
            <a:off x="170891" y="2946576"/>
            <a:ext cx="4376089" cy="3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1" tIns="45705" rIns="91401" bIns="45705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00000"/>
                </a:solidFill>
                <a:latin typeface="Comic Sans MS" charset="0"/>
                <a:cs typeface="+mn-cs"/>
              </a:rPr>
              <a:t>A two-parameter Mixed Layer Model</a:t>
            </a: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 Box 174"/>
          <p:cNvSpPr txBox="1">
            <a:spLocks noChangeArrowheads="1"/>
          </p:cNvSpPr>
          <p:nvPr/>
        </p:nvSpPr>
        <p:spPr bwMode="auto">
          <a:xfrm>
            <a:off x="247070" y="5744236"/>
            <a:ext cx="8719130" cy="9232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  <a:extLst/>
        </p:spPr>
        <p:txBody>
          <a:bodyPr wrap="square" lIns="91401" tIns="45705" rIns="91401" bIns="45705">
            <a:spAutoFit/>
          </a:bodyPr>
          <a:lstStyle/>
          <a:p>
            <a:pPr algn="l">
              <a:defRPr/>
            </a:pPr>
            <a:r>
              <a:rPr lang="en-US" dirty="0" smtClean="0">
                <a:cs typeface="+mn-cs"/>
              </a:rPr>
              <a:t>Black</a:t>
            </a:r>
            <a:r>
              <a:rPr lang="en-US" dirty="0" smtClean="0">
                <a:cs typeface="+mn-cs"/>
                <a:sym typeface="Wingdings" charset="0"/>
              </a:rPr>
              <a:t>: </a:t>
            </a:r>
            <a:r>
              <a:rPr lang="en-US" dirty="0">
                <a:cs typeface="+mn-cs"/>
              </a:rPr>
              <a:t>product; </a:t>
            </a:r>
            <a:r>
              <a:rPr lang="en-US" dirty="0" smtClean="0">
                <a:cs typeface="+mn-cs"/>
              </a:rPr>
              <a:t>	</a:t>
            </a:r>
            <a:r>
              <a:rPr lang="en-US" dirty="0" smtClean="0">
                <a:solidFill>
                  <a:srgbClr val="FF0000"/>
                </a:solidFill>
                <a:cs typeface="+mn-cs"/>
              </a:rPr>
              <a:t>Red</a:t>
            </a:r>
            <a:r>
              <a:rPr lang="en-US" dirty="0">
                <a:solidFill>
                  <a:srgbClr val="FF0000"/>
                </a:solidFill>
                <a:cs typeface="+mn-cs"/>
              </a:rPr>
              <a:t>: model parameters</a:t>
            </a:r>
            <a:r>
              <a:rPr lang="en-US" dirty="0">
                <a:cs typeface="+mn-cs"/>
              </a:rPr>
              <a:t>; </a:t>
            </a:r>
            <a:r>
              <a:rPr lang="en-US" dirty="0" smtClean="0">
                <a:cs typeface="+mn-cs"/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>
                <a:solidFill>
                  <a:srgbClr val="0000FF"/>
                </a:solidFill>
                <a:cs typeface="+mn-cs"/>
                <a:sym typeface="Wingdings" charset="0"/>
              </a:rPr>
              <a:t>: </a:t>
            </a:r>
            <a:r>
              <a:rPr lang="en-US" dirty="0">
                <a:solidFill>
                  <a:srgbClr val="0000FF"/>
                </a:solidFill>
                <a:cs typeface="+mn-cs"/>
              </a:rPr>
              <a:t>observations</a:t>
            </a:r>
          </a:p>
          <a:p>
            <a:pPr algn="l">
              <a:defRPr/>
            </a:pPr>
            <a:r>
              <a:rPr lang="en-US" dirty="0" err="1" smtClean="0">
                <a:solidFill>
                  <a:srgbClr val="000000"/>
                </a:solidFill>
                <a:cs typeface="+mn-cs"/>
                <a:sym typeface="Wingdings" charset="0"/>
              </a:rPr>
              <a:t>δ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 charset="0"/>
              </a:rPr>
              <a:t>: 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Symbol" charset="0"/>
              </a:rPr>
              <a:t>PAR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-specific </a:t>
            </a:r>
            <a:r>
              <a:rPr lang="en-US" dirty="0" err="1">
                <a:solidFill>
                  <a:srgbClr val="000000"/>
                </a:solidFill>
                <a:cs typeface="+mn-cs"/>
                <a:sym typeface="Symbol" charset="0"/>
              </a:rPr>
              <a:t>photodegradation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 rate [(W m</a:t>
            </a:r>
            <a:r>
              <a:rPr lang="en-US" baseline="30000" dirty="0">
                <a:solidFill>
                  <a:srgbClr val="000000"/>
                </a:solidFill>
                <a:cs typeface="+mn-cs"/>
                <a:sym typeface="Symbol" charset="0"/>
              </a:rPr>
              <a:t>-2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)</a:t>
            </a:r>
            <a:r>
              <a:rPr lang="en-US" baseline="30000" dirty="0">
                <a:solidFill>
                  <a:srgbClr val="000000"/>
                </a:solidFill>
                <a:cs typeface="+mn-cs"/>
                <a:sym typeface="Symbol" charset="0"/>
              </a:rPr>
              <a:t>-1 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d</a:t>
            </a:r>
            <a:r>
              <a:rPr lang="en-US" baseline="30000" dirty="0">
                <a:solidFill>
                  <a:srgbClr val="000000"/>
                </a:solidFill>
                <a:cs typeface="+mn-cs"/>
                <a:sym typeface="Symbol" charset="0"/>
              </a:rPr>
              <a:t>-1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];         </a:t>
            </a:r>
            <a:r>
              <a:rPr lang="en-US" dirty="0" err="1">
                <a:solidFill>
                  <a:srgbClr val="000000"/>
                </a:solidFill>
                <a:cs typeface="+mn-cs"/>
                <a:sym typeface="Symbol" charset="0"/>
              </a:rPr>
              <a:t>a</a:t>
            </a:r>
            <a:r>
              <a:rPr lang="en-US" baseline="-25000" dirty="0" err="1">
                <a:solidFill>
                  <a:srgbClr val="000000"/>
                </a:solidFill>
                <a:cs typeface="+mn-cs"/>
                <a:sym typeface="Symbol" charset="0"/>
              </a:rPr>
              <a:t>BLM_CD</a:t>
            </a:r>
            <a:r>
              <a:rPr lang="en-US" baseline="-25000" dirty="0">
                <a:solidFill>
                  <a:srgbClr val="000000"/>
                </a:solidFill>
                <a:cs typeface="+mn-cs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+mn-cs"/>
                <a:sym typeface="Wingdings" charset="0"/>
              </a:rPr>
              <a:t>: CDOM absorption below the mixed layer [m</a:t>
            </a:r>
            <a:r>
              <a:rPr lang="en-US" baseline="30000" dirty="0">
                <a:solidFill>
                  <a:srgbClr val="000000"/>
                </a:solidFill>
                <a:cs typeface="+mn-cs"/>
                <a:sym typeface="Wingdings" charset="0"/>
              </a:rPr>
              <a:t>-1</a:t>
            </a:r>
            <a:r>
              <a:rPr lang="en-US" dirty="0">
                <a:solidFill>
                  <a:srgbClr val="000000"/>
                </a:solidFill>
                <a:cs typeface="+mn-cs"/>
                <a:sym typeface="Wingdings" charset="0"/>
              </a:rPr>
              <a:t>]</a:t>
            </a:r>
            <a:r>
              <a:rPr lang="en-US" dirty="0">
                <a:solidFill>
                  <a:srgbClr val="000000"/>
                </a:solidFill>
                <a:cs typeface="+mn-cs"/>
                <a:sym typeface="Symbol" charset="0"/>
              </a:rPr>
              <a:t> </a:t>
            </a:r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8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3" descr="CDOM_Model_forcing_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103" y="-2742523"/>
            <a:ext cx="9032761" cy="1240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10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5" descr="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73" y="-529791"/>
            <a:ext cx="6600273" cy="806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9"/>
          <p:cNvSpPr txBox="1">
            <a:spLocks noChangeArrowheads="1"/>
          </p:cNvSpPr>
          <p:nvPr/>
        </p:nvSpPr>
        <p:spPr bwMode="auto">
          <a:xfrm rot="21589964">
            <a:off x="1646595" y="230638"/>
            <a:ext cx="6562370" cy="40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01" tIns="45705" rIns="91401" bIns="45705"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Forward Model Solutions (</a:t>
            </a:r>
            <a:r>
              <a:rPr lang="en-US" sz="2000" b="1" dirty="0" err="1">
                <a:cs typeface="+mn-cs"/>
              </a:rPr>
              <a:t>clim</a:t>
            </a:r>
            <a:r>
              <a:rPr lang="en-US" sz="2000" b="1" dirty="0">
                <a:cs typeface="+mn-cs"/>
              </a:rPr>
              <a:t> + 1998-2003)</a:t>
            </a:r>
            <a:endParaRPr lang="en-US" sz="2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6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3" descr="CDOM_Model_global_coeffs_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451" y="-622912"/>
            <a:ext cx="6768983" cy="82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6"/>
          <p:cNvSpPr>
            <a:spLocks noChangeArrowheads="1"/>
          </p:cNvSpPr>
          <p:nvPr/>
        </p:nvSpPr>
        <p:spPr bwMode="auto">
          <a:xfrm>
            <a:off x="115678" y="214457"/>
            <a:ext cx="8669582" cy="33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1" tIns="45705" rIns="91401" bIns="45705">
            <a:spAutoFit/>
          </a:bodyPr>
          <a:lstStyle/>
          <a:p>
            <a:pPr algn="l">
              <a:defRPr/>
            </a:pPr>
            <a:r>
              <a:rPr lang="en-US" sz="1600" b="1" dirty="0">
                <a:solidFill>
                  <a:srgbClr val="0000FF"/>
                </a:solidFill>
                <a:latin typeface="Comic Sans MS" charset="0"/>
                <a:cs typeface="+mn-cs"/>
              </a:rPr>
              <a:t>Global bitmap plots of fitted coefficients from simple CDOM Model presented above</a:t>
            </a:r>
            <a:endParaRPr lang="en-US" sz="1600" dirty="0">
              <a:cs typeface="+mn-cs"/>
            </a:endParaRPr>
          </a:p>
        </p:txBody>
      </p:sp>
      <p:sp>
        <p:nvSpPr>
          <p:cNvPr id="7" name="Text Box 185"/>
          <p:cNvSpPr txBox="1">
            <a:spLocks noChangeArrowheads="1"/>
          </p:cNvSpPr>
          <p:nvPr/>
        </p:nvSpPr>
        <p:spPr bwMode="auto">
          <a:xfrm>
            <a:off x="5842293" y="1460729"/>
            <a:ext cx="3022817" cy="424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01" tIns="45705" rIns="91401" bIns="45705">
            <a:spAutoFit/>
          </a:bodyPr>
          <a:lstStyle/>
          <a:p>
            <a:pPr algn="l">
              <a:defRPr/>
            </a:pPr>
            <a:r>
              <a:rPr lang="en-US" dirty="0">
                <a:cs typeface="+mn-cs"/>
              </a:rPr>
              <a:t>(1) Coastal regions have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high </a:t>
            </a:r>
            <a:r>
              <a:rPr lang="en-US" dirty="0" err="1">
                <a:cs typeface="+mn-cs"/>
              </a:rPr>
              <a:t>conc</a:t>
            </a:r>
            <a:r>
              <a:rPr lang="en-US" dirty="0">
                <a:cs typeface="+mn-cs"/>
              </a:rPr>
              <a:t> of CDOM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with relatively slow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</a:t>
            </a:r>
          </a:p>
          <a:p>
            <a:pPr algn="l">
              <a:defRPr/>
            </a:pPr>
            <a:endParaRPr lang="en-US" dirty="0">
              <a:cs typeface="+mn-cs"/>
            </a:endParaRPr>
          </a:p>
          <a:p>
            <a:pPr algn="l">
              <a:defRPr/>
            </a:pPr>
            <a:r>
              <a:rPr lang="en-US" dirty="0">
                <a:cs typeface="+mn-cs"/>
              </a:rPr>
              <a:t>(2) The N.E. Pacific 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Subpolar</a:t>
            </a:r>
            <a:r>
              <a:rPr lang="en-US" dirty="0">
                <a:cs typeface="+mn-cs"/>
              </a:rPr>
              <a:t> Gyre has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high CDOM conc. 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with relatively rapid 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</a:t>
            </a:r>
          </a:p>
          <a:p>
            <a:pPr algn="l">
              <a:defRPr/>
            </a:pPr>
            <a:endParaRPr lang="en-US" dirty="0">
              <a:cs typeface="+mn-cs"/>
            </a:endParaRPr>
          </a:p>
          <a:p>
            <a:pPr algn="l">
              <a:defRPr/>
            </a:pPr>
            <a:r>
              <a:rPr lang="en-US" dirty="0">
                <a:cs typeface="+mn-cs"/>
              </a:rPr>
              <a:t>(3) Central subtropical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Gyres have low conc. of</a:t>
            </a:r>
          </a:p>
          <a:p>
            <a:pPr algn="l">
              <a:defRPr/>
            </a:pPr>
            <a:r>
              <a:rPr lang="en-US" dirty="0">
                <a:cs typeface="+mn-cs"/>
              </a:rPr>
              <a:t>CDOM and slow</a:t>
            </a:r>
          </a:p>
          <a:p>
            <a:pPr algn="l">
              <a:defRPr/>
            </a:pPr>
            <a:r>
              <a:rPr lang="en-US" dirty="0" err="1">
                <a:cs typeface="+mn-cs"/>
              </a:rPr>
              <a:t>photodegradation</a:t>
            </a:r>
            <a:r>
              <a:rPr lang="en-US" dirty="0">
                <a:cs typeface="+mn-cs"/>
              </a:rPr>
              <a:t> rates.   </a:t>
            </a:r>
          </a:p>
        </p:txBody>
      </p:sp>
    </p:spTree>
    <p:extLst>
      <p:ext uri="{BB962C8B-B14F-4D97-AF65-F5344CB8AC3E}">
        <p14:creationId xmlns:p14="http://schemas.microsoft.com/office/powerpoint/2010/main" val="325069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6 at 1.1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0" y="1579428"/>
            <a:ext cx="7962700" cy="5290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20" y="132917"/>
            <a:ext cx="81169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GP Year 2 Task 2: Begin off-line global GPCODE </a:t>
            </a:r>
          </a:p>
          <a:p>
            <a:r>
              <a:rPr lang="en-US" sz="3200" b="1" dirty="0"/>
              <a:t>m</a:t>
            </a:r>
            <a:r>
              <a:rPr lang="en-US" sz="3200" b="1" dirty="0" smtClean="0"/>
              <a:t>odeling experiments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58" y="1072110"/>
            <a:ext cx="8229600" cy="1143000"/>
          </a:xfrm>
        </p:spPr>
        <p:txBody>
          <a:bodyPr/>
          <a:lstStyle/>
          <a:p>
            <a:r>
              <a:rPr lang="en-US" dirty="0" smtClean="0"/>
              <a:t>ECCO2 1992-2013 SST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0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5385" y="918308"/>
            <a:ext cx="7131538" cy="552938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31497" y="1042376"/>
            <a:ext cx="6803292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31497" y="1448776"/>
            <a:ext cx="6803292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40099" y="1855176"/>
            <a:ext cx="2706515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56896" y="2248876"/>
            <a:ext cx="2826204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44197" y="2642576"/>
            <a:ext cx="18610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656898" y="3048976"/>
            <a:ext cx="4096202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21214" y="3442676"/>
            <a:ext cx="2426274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656897" y="4217376"/>
            <a:ext cx="28262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429000" y="5017476"/>
            <a:ext cx="3263900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29000" y="5423876"/>
            <a:ext cx="2908300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755900" y="88900"/>
            <a:ext cx="458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Phytoplankton Ecological Function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000848" y="6422292"/>
            <a:ext cx="675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Adapted from: </a:t>
            </a:r>
            <a:r>
              <a:rPr lang="en-US" b="1" dirty="0" err="1" smtClean="0"/>
              <a:t>Litchman</a:t>
            </a:r>
            <a:r>
              <a:rPr lang="en-US" b="1" dirty="0" smtClean="0"/>
              <a:t> et al., </a:t>
            </a:r>
            <a:r>
              <a:rPr lang="de-DE" b="1" dirty="0"/>
              <a:t>J. Plankton Res. (2013) 35(3): 473–484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1243073" y="3060699"/>
            <a:ext cx="3497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Phytoplankton Trait Type</a:t>
            </a:r>
            <a:endParaRPr lang="en-US" sz="2400" b="1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-1594303" y="3505200"/>
            <a:ext cx="555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Life History    Behavioral    Physiological    Morphological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555297" y="508000"/>
            <a:ext cx="698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Feeding                   Growth, Reproduction, Pop. Expansion           Survival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330700" y="1003300"/>
            <a:ext cx="119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Body Size</a:t>
            </a:r>
            <a:endParaRPr lang="en-US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238500" y="1397000"/>
            <a:ext cx="372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Shape (Volume to Biomass Ratio)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340100" y="1790700"/>
            <a:ext cx="2706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Reproductive Fecundity</a:t>
            </a:r>
            <a:endParaRPr lang="en-US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625600" y="2197100"/>
            <a:ext cx="270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Nutrient/Energy Source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638300" y="25781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Mixotrophy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sp>
        <p:nvSpPr>
          <p:cNvPr id="56" name="Rectangle 55"/>
          <p:cNvSpPr/>
          <p:nvPr/>
        </p:nvSpPr>
        <p:spPr>
          <a:xfrm>
            <a:off x="3739697" y="2642576"/>
            <a:ext cx="2705855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65694" y="1856153"/>
            <a:ext cx="18610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565694" y="2262553"/>
            <a:ext cx="18610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578394" y="2656253"/>
            <a:ext cx="18610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21500" y="1816100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Defenses</a:t>
            </a:r>
            <a:endParaRPr lang="en-US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112000" y="2197100"/>
            <a:ext cx="750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Color</a:t>
            </a:r>
            <a:endParaRPr lang="en-US" sz="2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540500" y="2590800"/>
            <a:ext cx="19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Bioluminescence</a:t>
            </a:r>
            <a:endParaRPr lang="en-US" sz="20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759200" y="2590800"/>
            <a:ext cx="268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Maximum Growth Rate</a:t>
            </a:r>
            <a:endParaRPr lang="en-US" sz="20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638300" y="2997200"/>
            <a:ext cx="422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Stoichiometric Requirement/Content</a:t>
            </a:r>
            <a:endParaRPr lang="en-US" sz="20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6540500" y="297180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Senescence</a:t>
            </a:r>
            <a:endParaRPr lang="en-US" sz="2000" b="1" dirty="0"/>
          </a:p>
        </p:txBody>
      </p:sp>
      <p:sp>
        <p:nvSpPr>
          <p:cNvPr id="66" name="Rectangle 65"/>
          <p:cNvSpPr/>
          <p:nvPr/>
        </p:nvSpPr>
        <p:spPr>
          <a:xfrm>
            <a:off x="6578394" y="3049953"/>
            <a:ext cx="18610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651000" y="41656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Motility (Pattern/Speed)</a:t>
            </a:r>
            <a:endParaRPr lang="en-US" sz="20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6019800" y="3403600"/>
            <a:ext cx="242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Basal Metabolic Rate</a:t>
            </a:r>
            <a:endParaRPr lang="en-US" sz="2000" b="1" dirty="0"/>
          </a:p>
        </p:txBody>
      </p:sp>
      <p:sp>
        <p:nvSpPr>
          <p:cNvPr id="69" name="Rectangle 68"/>
          <p:cNvSpPr/>
          <p:nvPr/>
        </p:nvSpPr>
        <p:spPr>
          <a:xfrm>
            <a:off x="1669597" y="4217376"/>
            <a:ext cx="6757100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6600"/>
                </a:solidFill>
                <a:prstDash val="lgDash"/>
              </a:ln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606597" y="4623776"/>
            <a:ext cx="2826203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337300" y="457200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Vertical Migration</a:t>
            </a:r>
            <a:endParaRPr lang="en-US" sz="2000" b="1" dirty="0"/>
          </a:p>
        </p:txBody>
      </p:sp>
      <p:sp>
        <p:nvSpPr>
          <p:cNvPr id="72" name="Rectangle 71"/>
          <p:cNvSpPr/>
          <p:nvPr/>
        </p:nvSpPr>
        <p:spPr>
          <a:xfrm>
            <a:off x="1669597" y="4623776"/>
            <a:ext cx="6757100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6600"/>
                </a:solidFill>
                <a:prstDash val="lgDash"/>
              </a:ln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747914" y="3823676"/>
            <a:ext cx="2426274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733800" y="3771900"/>
            <a:ext cx="2051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Photoacclimation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3886200" y="3403600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Pigment Suite</a:t>
            </a:r>
            <a:endParaRPr lang="en-US" sz="2000" b="1" dirty="0"/>
          </a:p>
        </p:txBody>
      </p:sp>
      <p:sp>
        <p:nvSpPr>
          <p:cNvPr id="76" name="Rectangle 75"/>
          <p:cNvSpPr/>
          <p:nvPr/>
        </p:nvSpPr>
        <p:spPr>
          <a:xfrm>
            <a:off x="3824114" y="3442676"/>
            <a:ext cx="1705277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441700" y="4965700"/>
            <a:ext cx="334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Sexual/asexual </a:t>
            </a:r>
            <a:r>
              <a:rPr lang="en-US" sz="2000" b="1" dirty="0" err="1" smtClean="0"/>
              <a:t>Repoduction</a:t>
            </a:r>
            <a:endParaRPr lang="en-US" sz="20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3429000" y="5359400"/>
            <a:ext cx="301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Reproduction Frequency</a:t>
            </a:r>
            <a:endParaRPr lang="en-US" sz="20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3479799" y="5803900"/>
            <a:ext cx="427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Microbial Relationships (</a:t>
            </a:r>
            <a:r>
              <a:rPr lang="en-US" sz="2000" b="1" dirty="0" err="1" smtClean="0"/>
              <a:t>Phycosphere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80" name="Rectangle 79"/>
          <p:cNvSpPr/>
          <p:nvPr/>
        </p:nvSpPr>
        <p:spPr>
          <a:xfrm>
            <a:off x="3416300" y="5842976"/>
            <a:ext cx="4339372" cy="3419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8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378200"/>
            <a:ext cx="1016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gmeta_glob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56905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079766" y="1722088"/>
            <a:ext cx="4882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5 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</a:rPr>
              <a:t>deg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X 5 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</a:rPr>
              <a:t>deg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</a:rPr>
              <a:t>SeaWiFS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mean chl. </a:t>
            </a:r>
            <a:r>
              <a:rPr lang="en-US" b="1" i="1" dirty="0">
                <a:solidFill>
                  <a:srgbClr val="000000"/>
                </a:solidFill>
                <a:latin typeface="Times New Roman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420" y="146819"/>
            <a:ext cx="7555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GP Year </a:t>
            </a:r>
            <a:r>
              <a:rPr lang="en-US" sz="3200" b="1" dirty="0"/>
              <a:t>2</a:t>
            </a:r>
            <a:r>
              <a:rPr lang="en-US" sz="3200" b="1" dirty="0" smtClean="0"/>
              <a:t> Task 2 (cont’d): Develop GPCODE </a:t>
            </a:r>
          </a:p>
          <a:p>
            <a:r>
              <a:rPr lang="en-US" sz="3200" b="1" dirty="0"/>
              <a:t>g</a:t>
            </a:r>
            <a:r>
              <a:rPr lang="en-US" sz="3200" b="1" dirty="0" smtClean="0"/>
              <a:t>lobal modeling at coarse scales using</a:t>
            </a:r>
          </a:p>
          <a:p>
            <a:r>
              <a:rPr lang="en-US" sz="3200" b="1" dirty="0"/>
              <a:t>s</a:t>
            </a:r>
            <a:r>
              <a:rPr lang="en-US" sz="3200" b="1" dirty="0" smtClean="0"/>
              <a:t>atellite observations</a:t>
            </a:r>
          </a:p>
        </p:txBody>
      </p:sp>
    </p:spTree>
    <p:extLst>
      <p:ext uri="{BB962C8B-B14F-4D97-AF65-F5344CB8AC3E}">
        <p14:creationId xmlns:p14="http://schemas.microsoft.com/office/powerpoint/2010/main" val="10678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CDOM GPCODE Equation Matrix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146107"/>
              </p:ext>
            </p:extLst>
          </p:nvPr>
        </p:nvGraphicFramePr>
        <p:xfrm>
          <a:off x="269597" y="2523737"/>
          <a:ext cx="8686800" cy="1863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9315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9315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174763"/>
              </p:ext>
            </p:extLst>
          </p:nvPr>
        </p:nvGraphicFramePr>
        <p:xfrm>
          <a:off x="5078773" y="2664912"/>
          <a:ext cx="2973863" cy="69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Equation" r:id="rId3" imgW="2565400" imgH="596900" progId="Equation.DSMT4">
                  <p:embed/>
                </p:oleObj>
              </mc:Choice>
              <mc:Fallback>
                <p:oleObj name="Equation" r:id="rId3" imgW="25654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8773" y="2664912"/>
                        <a:ext cx="2973863" cy="69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889028"/>
              </p:ext>
            </p:extLst>
          </p:nvPr>
        </p:nvGraphicFramePr>
        <p:xfrm>
          <a:off x="1041487" y="3683335"/>
          <a:ext cx="2941537" cy="57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5" imgW="2616200" imgH="508000" progId="Equation.DSMT4">
                  <p:embed/>
                </p:oleObj>
              </mc:Choice>
              <mc:Fallback>
                <p:oleObj name="Equation" r:id="rId5" imgW="26162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1487" y="3683335"/>
                        <a:ext cx="2941537" cy="57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26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4-22 at 1.1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50800"/>
            <a:ext cx="6955972" cy="6337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2000" y="6083300"/>
            <a:ext cx="2664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Generation [no.]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94500" y="2984500"/>
            <a:ext cx="12954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8900" y="2829580"/>
            <a:ext cx="159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SSE [</a:t>
            </a:r>
            <a:r>
              <a:rPr lang="en-US" sz="2800" b="1" dirty="0" err="1" smtClean="0"/>
              <a:t>n.d.</a:t>
            </a:r>
            <a:r>
              <a:rPr lang="en-US" sz="2800" b="1" dirty="0" smtClean="0"/>
              <a:t>]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22144" y="1346200"/>
            <a:ext cx="571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Value [SSE] of BEST Individual Model vs. Generation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4019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1.2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6" y="1384300"/>
            <a:ext cx="8527033" cy="4388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100" y="5778500"/>
            <a:ext cx="195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Time [Days]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321039" y="3215045"/>
            <a:ext cx="547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CDOM Absorption Coefficient [</a:t>
            </a:r>
            <a:r>
              <a:rPr lang="en-US" sz="2800" b="1" dirty="0" err="1" smtClean="0"/>
              <a:t>n.d.</a:t>
            </a:r>
            <a:r>
              <a:rPr lang="en-US" sz="2800" b="1" dirty="0" smtClean="0"/>
              <a:t>]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11400" y="304800"/>
            <a:ext cx="5086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CDOM Twin Experiment Solution</a:t>
            </a:r>
            <a:endParaRPr lang="en-US" sz="2800" b="1" dirty="0"/>
          </a:p>
        </p:txBody>
      </p:sp>
      <p:pic>
        <p:nvPicPr>
          <p:cNvPr id="2" name="Picture 1" descr="Screen Shot 2015-04-22 at 1.2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28700"/>
            <a:ext cx="2756091" cy="9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3238"/>
            <a:ext cx="8229600" cy="1143000"/>
          </a:xfrm>
        </p:spPr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2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-80962"/>
            <a:ext cx="86614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Phytoplankton Maximum Growth Rates</a:t>
            </a:r>
            <a:endParaRPr lang="en-US" sz="3200" b="1" dirty="0"/>
          </a:p>
        </p:txBody>
      </p:sp>
      <p:pic>
        <p:nvPicPr>
          <p:cNvPr id="5" name="Picture 4" descr="Screen Shot 2015-04-22 at 1.4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90043"/>
            <a:ext cx="5631330" cy="549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2400" y="1092200"/>
            <a:ext cx="211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400" b="1" dirty="0" err="1" smtClean="0"/>
              <a:t>Eppley</a:t>
            </a:r>
            <a:r>
              <a:rPr lang="en-US" sz="2400" b="1" dirty="0" smtClean="0"/>
              <a:t> Curve”</a:t>
            </a:r>
            <a:endParaRPr lang="en-US" sz="2400" b="1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4809236" y="1323033"/>
            <a:ext cx="1477264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500" y="6362700"/>
            <a:ext cx="866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Eppley</a:t>
            </a:r>
            <a:r>
              <a:rPr lang="en-US" sz="1600" dirty="0"/>
              <a:t>, R.W., 1972. Temperature and phytoplankton </a:t>
            </a:r>
            <a:r>
              <a:rPr lang="en-US" sz="1600" dirty="0" smtClean="0"/>
              <a:t>growth in </a:t>
            </a:r>
            <a:r>
              <a:rPr lang="en-US" sz="1600" dirty="0"/>
              <a:t>the sea. Fishery Bull. 70, 1063–1085.</a:t>
            </a:r>
          </a:p>
        </p:txBody>
      </p:sp>
    </p:spTree>
    <p:extLst>
      <p:ext uri="{BB962C8B-B14F-4D97-AF65-F5344CB8AC3E}">
        <p14:creationId xmlns:p14="http://schemas.microsoft.com/office/powerpoint/2010/main" val="300293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“Everything is everywhere, </a:t>
            </a:r>
            <a:r>
              <a:rPr lang="en-US" b="1" u="sng" dirty="0"/>
              <a:t>b</a:t>
            </a:r>
            <a:r>
              <a:rPr lang="en-US" b="1" u="sng" dirty="0" smtClean="0"/>
              <a:t>ut</a:t>
            </a:r>
            <a:r>
              <a:rPr lang="en-US" dirty="0" smtClean="0"/>
              <a:t> the environment selects*”.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Screen Shot 2013-12-17 at 6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36" y="4096282"/>
            <a:ext cx="2348464" cy="2633934"/>
          </a:xfrm>
          <a:prstGeom prst="rect">
            <a:avLst/>
          </a:prstGeom>
        </p:spPr>
      </p:pic>
      <p:pic>
        <p:nvPicPr>
          <p:cNvPr id="5" name="Picture 4" descr="Screen Shot 2013-12-17 at 6.16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" y="1630526"/>
            <a:ext cx="3654777" cy="3537403"/>
          </a:xfrm>
          <a:prstGeom prst="rect">
            <a:avLst/>
          </a:prstGeom>
        </p:spPr>
      </p:pic>
      <p:pic>
        <p:nvPicPr>
          <p:cNvPr id="6" name="Picture 5" descr="Screen Shot 2013-12-17 at 6.18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48" y="1496832"/>
            <a:ext cx="3014852" cy="4018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462889"/>
            <a:ext cx="207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*Bass </a:t>
            </a:r>
            <a:r>
              <a:rPr lang="en-US" dirty="0" err="1" smtClean="0"/>
              <a:t>Becking</a:t>
            </a:r>
            <a:r>
              <a:rPr lang="en-US" dirty="0" smtClean="0"/>
              <a:t>, 1934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61962" y="3885395"/>
            <a:ext cx="199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Follows et al., 2007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42178" y="1156502"/>
            <a:ext cx="197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Moisan et al., 2002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261194"/>
            <a:ext cx="197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Moisan et al., 2002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4200" y="5486400"/>
            <a:ext cx="3595136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3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Linking parameters to traits for diversity and acclimation</a:t>
            </a:r>
            <a:endParaRPr lang="en-US" dirty="0"/>
          </a:p>
        </p:txBody>
      </p:sp>
      <p:pic>
        <p:nvPicPr>
          <p:cNvPr id="4" name="Picture 3" descr="Screen Shot 2014-05-07 at 11.1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89" y="1552221"/>
            <a:ext cx="4352465" cy="4550305"/>
          </a:xfrm>
          <a:prstGeom prst="rect">
            <a:avLst/>
          </a:prstGeom>
        </p:spPr>
      </p:pic>
      <p:pic>
        <p:nvPicPr>
          <p:cNvPr id="5" name="Picture 4" descr="Screen Shot 2014-05-07 at 11.15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2" y="1580443"/>
            <a:ext cx="4290087" cy="4550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4" y="1312334"/>
            <a:ext cx="387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with 100 phytoplankton groups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99003" y="1318861"/>
            <a:ext cx="435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Gaussian Trait-based model (2-3 equations)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786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 Programming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89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Generate initial random population of models/equations</a:t>
            </a:r>
          </a:p>
          <a:p>
            <a:pPr marL="514350" indent="-514350">
              <a:buAutoNum type="arabicParenR"/>
            </a:pPr>
            <a:r>
              <a:rPr lang="en-US" dirty="0" smtClean="0"/>
              <a:t>Calculate fitness of all individual models/equations</a:t>
            </a:r>
          </a:p>
          <a:p>
            <a:pPr marL="514350" indent="-514350">
              <a:buAutoNum type="arabicParenR"/>
            </a:pPr>
            <a:r>
              <a:rPr lang="en-US" dirty="0" smtClean="0"/>
              <a:t>R</a:t>
            </a:r>
            <a:r>
              <a:rPr lang="en-US" dirty="0"/>
              <a:t>andomly select based on fitness for:</a:t>
            </a:r>
          </a:p>
          <a:p>
            <a:pPr lvl="1"/>
            <a:r>
              <a:rPr lang="en-US" dirty="0"/>
              <a:t>Asexual reproduction</a:t>
            </a:r>
          </a:p>
          <a:p>
            <a:pPr lvl="1"/>
            <a:r>
              <a:rPr lang="en-US" dirty="0"/>
              <a:t>Sexual </a:t>
            </a:r>
            <a:r>
              <a:rPr lang="en-US" dirty="0" smtClean="0"/>
              <a:t>reproduction (i.e. Tournament Selection)</a:t>
            </a:r>
          </a:p>
          <a:p>
            <a:pPr marL="514350" indent="-514350">
              <a:buAutoNum type="arabicParenR"/>
            </a:pPr>
            <a:r>
              <a:rPr lang="en-US" dirty="0" smtClean="0"/>
              <a:t>Carry out genetic mutation (these are rare events ~&lt;1%)</a:t>
            </a:r>
          </a:p>
          <a:p>
            <a:pPr marL="514350" indent="-514350">
              <a:buAutoNum type="arabicParenR"/>
            </a:pPr>
            <a:r>
              <a:rPr lang="en-US" dirty="0" smtClean="0"/>
              <a:t>Introduce ‘recruited’ individuals [</a:t>
            </a:r>
            <a:r>
              <a:rPr lang="en-US" b="1" u="sng" dirty="0" smtClean="0"/>
              <a:t>NEW MODIFICATION</a:t>
            </a:r>
            <a:r>
              <a:rPr lang="en-US" dirty="0" smtClean="0"/>
              <a:t>]</a:t>
            </a:r>
          </a:p>
          <a:p>
            <a:pPr marL="514350" indent="-514350">
              <a:buAutoNum type="arabicParenR"/>
            </a:pPr>
            <a:r>
              <a:rPr lang="en-US" dirty="0" smtClean="0"/>
              <a:t>Run </a:t>
            </a:r>
            <a:r>
              <a:rPr lang="en-US" dirty="0"/>
              <a:t>combination of Genetic Algorithm/</a:t>
            </a:r>
            <a:r>
              <a:rPr lang="en-US" dirty="0" err="1" smtClean="0"/>
              <a:t>lmdif</a:t>
            </a:r>
            <a:r>
              <a:rPr lang="en-US" dirty="0" smtClean="0"/>
              <a:t>* </a:t>
            </a:r>
            <a:r>
              <a:rPr lang="en-US" dirty="0"/>
              <a:t>routine to optimize the model parameters</a:t>
            </a:r>
            <a:r>
              <a:rPr lang="en-US" dirty="0" smtClean="0"/>
              <a:t>. (*Golfing Analog)</a:t>
            </a:r>
          </a:p>
          <a:p>
            <a:pPr marL="514350" indent="-514350">
              <a:buAutoNum type="arabicParenR"/>
            </a:pPr>
            <a:r>
              <a:rPr lang="en-US" dirty="0" smtClean="0"/>
              <a:t>Calculate fitness of new individuals</a:t>
            </a:r>
          </a:p>
          <a:p>
            <a:pPr marL="514350" indent="-514350">
              <a:buAutoNum type="arabicParenR"/>
            </a:pPr>
            <a:r>
              <a:rPr lang="en-US" dirty="0" smtClean="0"/>
              <a:t>Test for completion criteria (low SSE value met?)</a:t>
            </a:r>
          </a:p>
          <a:p>
            <a:pPr marL="514350" indent="-514350">
              <a:buAutoNum type="arabicParenR"/>
            </a:pPr>
            <a:r>
              <a:rPr lang="en-US" dirty="0" smtClean="0"/>
              <a:t>No: </a:t>
            </a:r>
            <a:r>
              <a:rPr lang="en-US" u="sng" dirty="0" smtClean="0"/>
              <a:t>go to 3</a:t>
            </a:r>
            <a:r>
              <a:rPr lang="en-US" dirty="0" smtClean="0"/>
              <a:t>; Yes: </a:t>
            </a:r>
            <a:r>
              <a:rPr lang="en-US" u="sng" dirty="0" smtClean="0"/>
              <a:t>end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9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094"/>
            <a:ext cx="8229600" cy="670529"/>
          </a:xfrm>
        </p:spPr>
        <p:txBody>
          <a:bodyPr>
            <a:noAutofit/>
          </a:bodyPr>
          <a:lstStyle/>
          <a:p>
            <a:r>
              <a:rPr lang="en-US" b="1" dirty="0" smtClean="0"/>
              <a:t>Use of Fortran-90 ‘Defined Type’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227174" y="1123674"/>
            <a:ext cx="1255828" cy="1312741"/>
          </a:xfrm>
          <a:prstGeom prst="ellipse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080399" y="3354777"/>
            <a:ext cx="1255828" cy="1312741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97482" y="3354777"/>
            <a:ext cx="1255828" cy="1312741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12976"/>
            <a:ext cx="4763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Operator:</a:t>
            </a:r>
          </a:p>
          <a:p>
            <a:r>
              <a:rPr lang="en-US" sz="4000" b="1" dirty="0" smtClean="0"/>
              <a:t>[+,-,*,/,</a:t>
            </a:r>
            <a:r>
              <a:rPr lang="en-US" sz="4000" b="1" dirty="0" err="1" smtClean="0"/>
              <a:t>Boolean,etc</a:t>
            </a:r>
            <a:r>
              <a:rPr lang="en-US" sz="4000" b="1" dirty="0" smtClean="0"/>
              <a:t>]</a:t>
            </a:r>
          </a:p>
          <a:p>
            <a:r>
              <a:rPr lang="en-US" sz="4000" b="1" dirty="0" smtClean="0"/>
              <a:t>Input nodes can vary.</a:t>
            </a:r>
          </a:p>
        </p:txBody>
      </p:sp>
      <p:cxnSp>
        <p:nvCxnSpPr>
          <p:cNvPr id="8" name="Straight Connector 7"/>
          <p:cNvCxnSpPr>
            <a:stCxn id="3" idx="4"/>
            <a:endCxn id="4" idx="0"/>
          </p:cNvCxnSpPr>
          <p:nvPr/>
        </p:nvCxnSpPr>
        <p:spPr>
          <a:xfrm flipH="1">
            <a:off x="5708313" y="2436415"/>
            <a:ext cx="1146775" cy="918362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4"/>
            <a:endCxn id="5" idx="0"/>
          </p:cNvCxnSpPr>
          <p:nvPr/>
        </p:nvCxnSpPr>
        <p:spPr>
          <a:xfrm>
            <a:off x="6855088" y="2436415"/>
            <a:ext cx="1070308" cy="918362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6905" y="3177409"/>
            <a:ext cx="47672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Input Nodes:</a:t>
            </a:r>
          </a:p>
          <a:p>
            <a:r>
              <a:rPr lang="en-US" sz="4000" b="1" dirty="0" smtClean="0">
                <a:solidFill>
                  <a:srgbClr val="0000FF"/>
                </a:solidFill>
              </a:rPr>
              <a:t>[Variable, parameter,</a:t>
            </a:r>
          </a:p>
          <a:p>
            <a:r>
              <a:rPr lang="en-US" sz="4000" b="1" dirty="0" smtClean="0">
                <a:solidFill>
                  <a:srgbClr val="0000FF"/>
                </a:solidFill>
              </a:rPr>
              <a:t>New defined type]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008" y="5359568"/>
            <a:ext cx="8335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Calculation starts from top of tree</a:t>
            </a:r>
          </a:p>
          <a:p>
            <a:r>
              <a:rPr lang="en-US" sz="3200" b="1" dirty="0"/>
              <a:t>P</a:t>
            </a:r>
            <a:r>
              <a:rPr lang="en-US" sz="3200" b="1" dirty="0" smtClean="0"/>
              <a:t>erformance improved by orders of magnitude!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403335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1804</Words>
  <Application>Microsoft Macintosh PowerPoint</Application>
  <PresentationFormat>On-screen Show (4:3)</PresentationFormat>
  <Paragraphs>394</Paragraphs>
  <Slides>44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Genetic Programming for Ocean Microbial Ecology and Biodiversity </vt:lpstr>
      <vt:lpstr>Outline</vt:lpstr>
      <vt:lpstr>PowerPoint Presentation</vt:lpstr>
      <vt:lpstr>PowerPoint Presentation</vt:lpstr>
      <vt:lpstr>Phytoplankton Maximum Growth Rates</vt:lpstr>
      <vt:lpstr>“Everything is everywhere, but the environment selects*”. </vt:lpstr>
      <vt:lpstr>Linking parameters to traits for diversity and acclimation</vt:lpstr>
      <vt:lpstr>Genetic Programming Overview</vt:lpstr>
      <vt:lpstr>Use of Fortran-90 ‘Defined Type’ </vt:lpstr>
      <vt:lpstr>PowerPoint Presentation</vt:lpstr>
      <vt:lpstr>PowerPoint Presentation</vt:lpstr>
      <vt:lpstr>PowerPoint Presentation</vt:lpstr>
      <vt:lpstr>Use of Genetic Programming  to Evolve  Satellite Algorithms</vt:lpstr>
      <vt:lpstr>log-log data from the NOMAD data set</vt:lpstr>
      <vt:lpstr>OC4 Algorithm in Binary Form 8-level binary tree</vt:lpstr>
      <vt:lpstr>PowerPoint Presentation</vt:lpstr>
      <vt:lpstr>PowerPoint Presentation</vt:lpstr>
      <vt:lpstr>GPCODE Algorithm in Binary Form 8-level binary tree</vt:lpstr>
      <vt:lpstr>PowerPoint Presentation</vt:lpstr>
      <vt:lpstr>Use of Genetic Programming  to Evolve Ecosystem Models</vt:lpstr>
      <vt:lpstr>PowerPoint Presentation</vt:lpstr>
      <vt:lpstr>PowerPoint Presentation</vt:lpstr>
      <vt:lpstr>PowerPoint Presentation</vt:lpstr>
      <vt:lpstr>PowerPoint Presentation</vt:lpstr>
      <vt:lpstr>Lotka-Volterra System    N=2</vt:lpstr>
      <vt:lpstr>NPZ, Franks et al., Mar. Bio. 1986    N=3</vt:lpstr>
      <vt:lpstr>Ecosystem Model Twin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CDOM and Mixed Layer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ECCO2 1992-2013 SST Solutions</vt:lpstr>
      <vt:lpstr>PowerPoint Presentation</vt:lpstr>
      <vt:lpstr>CDOM GPCODE Equation Matrix</vt:lpstr>
      <vt:lpstr>PowerPoint Presentation</vt:lpstr>
      <vt:lpstr>PowerPoint Presentation</vt:lpstr>
      <vt:lpstr>Thank You.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Programming for Ocean Microbial Ecology and Biodiversity </dc:title>
  <dc:creator>John Moisan</dc:creator>
  <cp:lastModifiedBy>John Moisan</cp:lastModifiedBy>
  <cp:revision>50</cp:revision>
  <dcterms:created xsi:type="dcterms:W3CDTF">2015-02-23T18:09:59Z</dcterms:created>
  <dcterms:modified xsi:type="dcterms:W3CDTF">2015-04-23T11:37:24Z</dcterms:modified>
</cp:coreProperties>
</file>